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92" r:id="rId2"/>
  </p:sldMasterIdLst>
  <p:notesMasterIdLst>
    <p:notesMasterId r:id="rId32"/>
  </p:notesMasterIdLst>
  <p:sldIdLst>
    <p:sldId id="256" r:id="rId3"/>
    <p:sldId id="257" r:id="rId4"/>
    <p:sldId id="258" r:id="rId5"/>
    <p:sldId id="259" r:id="rId6"/>
    <p:sldId id="261" r:id="rId7"/>
    <p:sldId id="262" r:id="rId8"/>
    <p:sldId id="260" r:id="rId9"/>
    <p:sldId id="263" r:id="rId10"/>
    <p:sldId id="264" r:id="rId11"/>
    <p:sldId id="288" r:id="rId12"/>
    <p:sldId id="289" r:id="rId13"/>
    <p:sldId id="268" r:id="rId14"/>
    <p:sldId id="272" r:id="rId15"/>
    <p:sldId id="270" r:id="rId16"/>
    <p:sldId id="271" r:id="rId17"/>
    <p:sldId id="290" r:id="rId18"/>
    <p:sldId id="274" r:id="rId19"/>
    <p:sldId id="275" r:id="rId20"/>
    <p:sldId id="276" r:id="rId21"/>
    <p:sldId id="273" r:id="rId22"/>
    <p:sldId id="293" r:id="rId23"/>
    <p:sldId id="291" r:id="rId24"/>
    <p:sldId id="279" r:id="rId25"/>
    <p:sldId id="280" r:id="rId26"/>
    <p:sldId id="292" r:id="rId27"/>
    <p:sldId id="294" r:id="rId28"/>
    <p:sldId id="296" r:id="rId29"/>
    <p:sldId id="286" r:id="rId30"/>
    <p:sldId id="287" r:id="rId31"/>
  </p:sldIdLst>
  <p:sldSz cx="9144000" cy="5143500" type="screen16x9"/>
  <p:notesSz cx="6858000" cy="9144000"/>
  <p:embeddedFontLst>
    <p:embeddedFont>
      <p:font typeface="Consolas" panose="020B0609020204030204" pitchFamily="49" charset="0"/>
      <p:regular r:id="rId33"/>
      <p:bold r:id="rId34"/>
      <p:italic r:id="rId35"/>
      <p:boldItalic r:id="rId36"/>
    </p:embeddedFont>
    <p:embeddedFont>
      <p:font typeface="Calibri Light" panose="020F0302020204030204" pitchFamily="34" charset="0"/>
      <p:regular r:id="rId37"/>
      <p:italic r:id="rId38"/>
    </p:embeddedFont>
    <p:embeddedFont>
      <p:font typeface="Roboto Mono"/>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Economica" panose="020B0604020202020204"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Aparajita" panose="020B060402020202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111A"/>
    <a:srgbClr val="526B8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105" autoAdjust="0"/>
  </p:normalViewPr>
  <p:slideViewPr>
    <p:cSldViewPr snapToGrid="0">
      <p:cViewPr varScale="1">
        <p:scale>
          <a:sx n="137" d="100"/>
          <a:sy n="137" d="100"/>
        </p:scale>
        <p:origin x="87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Shape 5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fr" dirty="0"/>
              <a:t>i.e. un logiciel qui pilote les machines d’usinage</a:t>
            </a:r>
            <a:endParaRPr dirty="0"/>
          </a:p>
          <a:p>
            <a:pPr marL="0" marR="0" lvl="0" indent="0" algn="l" rtl="0">
              <a:spcBef>
                <a:spcPts val="0"/>
              </a:spcBef>
              <a:spcAft>
                <a:spcPts val="0"/>
              </a:spcAft>
              <a:buClr>
                <a:schemeClr val="dk1"/>
              </a:buClr>
              <a:buSzPts val="1100"/>
              <a:buFont typeface="Arial"/>
              <a:buNone/>
            </a:pPr>
            <a:r>
              <a:rPr lang="fr" dirty="0"/>
              <a:t>usinage? fabriquer une pièce, c’est…</a:t>
            </a:r>
            <a:endParaRPr dirty="0"/>
          </a:p>
          <a:p>
            <a:pPr marL="0" marR="0" lvl="0" indent="0" algn="l" rtl="0">
              <a:spcBef>
                <a:spcPts val="0"/>
              </a:spcBef>
              <a:spcAft>
                <a:spcPts val="0"/>
              </a:spcAft>
              <a:buClr>
                <a:schemeClr val="dk1"/>
              </a:buClr>
              <a:buSzPts val="1100"/>
              <a:buFont typeface="Arial"/>
              <a:buNone/>
            </a:pPr>
            <a:r>
              <a:rPr lang="fr" dirty="0"/>
              <a:t>→ ajouter de la matière ⇒ </a:t>
            </a:r>
            <a:r>
              <a:rPr lang="fr" dirty="0" smtClean="0"/>
              <a:t>fabrication additive ex: imprimante </a:t>
            </a:r>
            <a:r>
              <a:rPr lang="fr" dirty="0"/>
              <a:t>3D</a:t>
            </a:r>
            <a:endParaRPr dirty="0"/>
          </a:p>
          <a:p>
            <a:pPr marL="0" marR="0" lvl="0" indent="0" algn="l" rtl="0">
              <a:spcBef>
                <a:spcPts val="0"/>
              </a:spcBef>
              <a:spcAft>
                <a:spcPts val="0"/>
              </a:spcAft>
              <a:buClr>
                <a:schemeClr val="dk1"/>
              </a:buClr>
              <a:buSzPts val="1100"/>
              <a:buFont typeface="Arial"/>
              <a:buNone/>
            </a:pPr>
            <a:r>
              <a:rPr lang="fr" dirty="0"/>
              <a:t>→ retirer de la matière d’un bloc ⇒ </a:t>
            </a:r>
            <a:r>
              <a:rPr lang="fr" b="1" dirty="0" smtClean="0"/>
              <a:t>usinage</a:t>
            </a:r>
            <a:endParaRPr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Shape 23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5575" marR="0" lvl="0" indent="0" algn="l" rtl="0">
              <a:spcBef>
                <a:spcPts val="0"/>
              </a:spcBef>
              <a:spcAft>
                <a:spcPts val="0"/>
              </a:spcAft>
              <a:buSzPts val="1150"/>
              <a:buNone/>
            </a:pPr>
            <a:r>
              <a:rPr lang="fr" sz="1150" b="0" dirty="0"/>
              <a:t>De l'idée à l'objet, la chaîne de traitement comprend généralement trois étapes : le dessin de la pièce, à l'aide d'un logiciel de CAO (Conception Assistée par Ordinateur) 2D, 2D½ ou 3D qui produit un fichier décrivant la géométrie ainsi conçue, par exemple au format HPGL, DXF ou autre ; puis la définition des parcours d'outils, prise en charge par un logiciel de FAO (Fabrication Assistée par Ordinateur) qui génère un fichier de trajectoires que les outils devront suivre, la plupart du temps au format ISO G-code ; et enfin un logiciel CNC (Computerised Numerical Control) pour le pilotage de la machine d'usinage à commande numérique (fraiseuse ou tour), chargée de réaliser la pièce en suivant les parcours d'outils ainsi produits.</a:t>
            </a:r>
            <a:endParaRPr sz="1150" b="0" dirty="0"/>
          </a:p>
          <a:p>
            <a:pPr marL="155575" marR="0" lvl="0" indent="0" algn="l" rtl="0">
              <a:spcBef>
                <a:spcPts val="0"/>
              </a:spcBef>
              <a:spcAft>
                <a:spcPts val="0"/>
              </a:spcAft>
              <a:buSzPts val="1150"/>
              <a:buNone/>
            </a:pPr>
            <a:r>
              <a:rPr lang="fr" b="0" dirty="0"/>
              <a:t>G-Code est le langage utilisé pour contrôler une machine à commande numérique. c’est bien évidemment un langage de programmation, qui nous sert donc à programmer les mouvements de la machine </a:t>
            </a:r>
            <a:r>
              <a:rPr lang="fr" b="0" dirty="0" smtClean="0"/>
              <a:t>C’est </a:t>
            </a:r>
            <a:r>
              <a:rPr lang="fr" b="0" dirty="0"/>
              <a:t>un fichier texte qui se compose d’un certain nombre de “commandes” spécifiques, indiquant à la machine quel type de mouvement elle doit exécuter (droite, arc de cercle, etc.), et d’indications de coordonnées sur les axes X, Y et Z ( les cas les plus classiques d’une fraiseuse sur 3 </a:t>
            </a:r>
            <a:r>
              <a:rPr lang="fr" b="0" dirty="0" smtClean="0"/>
              <a:t>dimensions)</a:t>
            </a:r>
            <a:endParaRPr lang="fr" b="0" dirty="0"/>
          </a:p>
          <a:p>
            <a:pPr marL="155575" marR="0" lvl="0" indent="0" algn="l" rtl="0">
              <a:spcBef>
                <a:spcPts val="0"/>
              </a:spcBef>
              <a:spcAft>
                <a:spcPts val="0"/>
              </a:spcAft>
              <a:buSzPts val="1150"/>
              <a:buNone/>
            </a:pPr>
            <a:r>
              <a:rPr lang="fr" b="0" dirty="0" smtClean="0"/>
              <a:t>Il </a:t>
            </a:r>
            <a:r>
              <a:rPr lang="fr" b="0" dirty="0"/>
              <a:t>est à noter que </a:t>
            </a:r>
            <a:r>
              <a:rPr lang="fr" b="0" dirty="0" smtClean="0"/>
              <a:t>G-Code </a:t>
            </a:r>
            <a:r>
              <a:rPr lang="fr" b="0" dirty="0"/>
              <a:t>n’est pas utilisé exclusivement pour des fraiseuse à commande numérique, mais aussi pour des tours, des imprimantes 3D et des lasers de découpe.</a:t>
            </a:r>
            <a:endParaRPr b="0" dirty="0"/>
          </a:p>
          <a:p>
            <a:pPr marL="457200" marR="0" lvl="0" indent="0" algn="l" rtl="0">
              <a:spcBef>
                <a:spcPts val="0"/>
              </a:spcBef>
              <a:spcAft>
                <a:spcPts val="0"/>
              </a:spcAft>
              <a:buNone/>
            </a:pPr>
            <a:endParaRPr dirty="0"/>
          </a:p>
        </p:txBody>
      </p:sp>
    </p:spTree>
    <p:extLst>
      <p:ext uri="{BB962C8B-B14F-4D97-AF65-F5344CB8AC3E}">
        <p14:creationId xmlns:p14="http://schemas.microsoft.com/office/powerpoint/2010/main" val="3668776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dirty="0"/>
              <a:t>Pendant l’enlèvement de matière, le matériau de l’outil se déforme élastiquement et entre en contact avec la face de dépouille, l’angle de dépouille se </a:t>
            </a:r>
            <a:r>
              <a:rPr lang="fr" dirty="0" smtClean="0"/>
              <a:t>forme</a:t>
            </a:r>
          </a:p>
          <a:p>
            <a:pPr marL="0" lvl="0" indent="0">
              <a:spcBef>
                <a:spcPts val="0"/>
              </a:spcBef>
              <a:spcAft>
                <a:spcPts val="0"/>
              </a:spcAft>
              <a:buNone/>
            </a:pPr>
            <a:r>
              <a:rPr lang="fr-FR" sz="1100" b="0" i="0" u="none" strike="noStrike" cap="none" dirty="0" smtClean="0">
                <a:solidFill>
                  <a:schemeClr val="dk1"/>
                </a:solidFill>
                <a:effectLst/>
                <a:latin typeface="Arial"/>
                <a:ea typeface="Arial"/>
                <a:cs typeface="Arial"/>
                <a:sym typeface="Arial"/>
              </a:rPr>
              <a:t>Face en contact avec la surface façonnée. </a:t>
            </a:r>
            <a:r>
              <a:rPr lang="fr-FR" sz="1100" b="1" i="0" u="none" strike="noStrike" cap="none" dirty="0" smtClean="0">
                <a:solidFill>
                  <a:schemeClr val="dk1"/>
                </a:solidFill>
                <a:effectLst/>
                <a:latin typeface="Arial"/>
                <a:ea typeface="Arial"/>
                <a:cs typeface="Arial"/>
                <a:sym typeface="Arial"/>
              </a:rPr>
              <a:t>Angle de dépouille. </a:t>
            </a:r>
            <a:r>
              <a:rPr lang="fr-FR" sz="1100" b="0" i="0" u="none" strike="noStrike" cap="none" dirty="0" smtClean="0">
                <a:solidFill>
                  <a:schemeClr val="dk1"/>
                </a:solidFill>
                <a:effectLst/>
                <a:latin typeface="Arial"/>
                <a:ea typeface="Arial"/>
                <a:cs typeface="Arial"/>
                <a:sym typeface="Arial"/>
              </a:rPr>
              <a:t>Angle aigu formé par la surface façonnée et la face en dépouille de l'outil.</a:t>
            </a:r>
            <a:endParaRPr dirty="0"/>
          </a:p>
          <a:p>
            <a:pPr marL="0" lvl="0" indent="0">
              <a:spcBef>
                <a:spcPts val="0"/>
              </a:spcBef>
              <a:spcAft>
                <a:spcPts val="0"/>
              </a:spcAft>
              <a:buNone/>
            </a:pPr>
            <a:r>
              <a:rPr lang="fr" dirty="0">
                <a:solidFill>
                  <a:srgbClr val="434343"/>
                </a:solidFill>
              </a:rPr>
              <a:t> Augmentation de l’angle de dépouille conduit à une progression continue de la durée de vie de l’outil, </a:t>
            </a:r>
            <a:r>
              <a:rPr lang="fr" dirty="0"/>
              <a:t>Cette augmentation reste dans une plage de données relativement faible </a:t>
            </a:r>
            <a:endParaRPr dirty="0"/>
          </a:p>
          <a:p>
            <a:pPr marL="0" lvl="0" indent="0" rtl="0">
              <a:lnSpc>
                <a:spcPct val="115000"/>
              </a:lnSpc>
              <a:spcBef>
                <a:spcPts val="0"/>
              </a:spcBef>
              <a:spcAft>
                <a:spcPts val="0"/>
              </a:spcAft>
              <a:buNone/>
            </a:pPr>
            <a:r>
              <a:rPr lang="fr" dirty="0">
                <a:solidFill>
                  <a:srgbClr val="434343"/>
                </a:solidFill>
              </a:rPr>
              <a:t>La durée de vie de l’outil diminue quand la vitesse de coupe croît </a:t>
            </a:r>
            <a:endParaRPr dirty="0">
              <a:solidFill>
                <a:srgbClr val="434343"/>
              </a:solidFill>
            </a:endParaRPr>
          </a:p>
          <a:p>
            <a:pPr marL="0" lvl="0" indent="0" rtl="0">
              <a:lnSpc>
                <a:spcPct val="115000"/>
              </a:lnSpc>
              <a:spcBef>
                <a:spcPts val="1600"/>
              </a:spcBef>
              <a:spcAft>
                <a:spcPts val="0"/>
              </a:spcAft>
              <a:buNone/>
            </a:pPr>
            <a:r>
              <a:rPr lang="fr" dirty="0">
                <a:solidFill>
                  <a:srgbClr val="434343"/>
                </a:solidFill>
              </a:rPr>
              <a:t>pour des valeurs d’avances croissantes, la durée de vie augmente puis baisse après un maximum, ce maximum correspond à des valeurs d’avance optimales, qui se sont révélées plus intéressantes aux faibles vitesses de coupe</a:t>
            </a:r>
            <a:endParaRPr dirty="0">
              <a:solidFill>
                <a:srgbClr val="434343"/>
              </a:solidFill>
            </a:endParaRPr>
          </a:p>
          <a:p>
            <a:pPr marL="0" lvl="0" indent="0" rtl="0">
              <a:lnSpc>
                <a:spcPct val="115000"/>
              </a:lnSpc>
              <a:spcBef>
                <a:spcPts val="1600"/>
              </a:spcBef>
              <a:spcAft>
                <a:spcPts val="1600"/>
              </a:spcAft>
              <a:buClr>
                <a:schemeClr val="dk1"/>
              </a:buClr>
              <a:buSzPts val="1100"/>
              <a:buFont typeface="Arial"/>
              <a:buNone/>
            </a:pPr>
            <a:r>
              <a:rPr lang="fr" dirty="0">
                <a:solidFill>
                  <a:srgbClr val="434343"/>
                </a:solidFill>
              </a:rPr>
              <a:t>d’autres paramètres sont importants notamment </a:t>
            </a:r>
            <a:r>
              <a:rPr lang="fr" dirty="0" smtClean="0">
                <a:solidFill>
                  <a:srgbClr val="434343"/>
                </a:solidFill>
              </a:rPr>
              <a:t>la</a:t>
            </a:r>
            <a:r>
              <a:rPr lang="fr" baseline="0" dirty="0" smtClean="0">
                <a:solidFill>
                  <a:srgbClr val="434343"/>
                </a:solidFill>
              </a:rPr>
              <a:t> microstructure du matériau à usiner, le</a:t>
            </a:r>
            <a:r>
              <a:rPr lang="fr" dirty="0" smtClean="0">
                <a:solidFill>
                  <a:srgbClr val="434343"/>
                </a:solidFill>
              </a:rPr>
              <a:t> </a:t>
            </a:r>
            <a:r>
              <a:rPr lang="fr" dirty="0">
                <a:solidFill>
                  <a:srgbClr val="434343"/>
                </a:solidFill>
              </a:rPr>
              <a:t>matériau de l’outil qui doit posséder une grande résistance thermique ( Nuances K les plus favorables aux vitesses de coupe élevées</a:t>
            </a:r>
            <a:r>
              <a:rPr lang="fr" dirty="0" smtClean="0">
                <a:solidFill>
                  <a:srgbClr val="434343"/>
                </a:solidFill>
              </a:rPr>
              <a:t>)</a:t>
            </a:r>
          </a:p>
          <a:p>
            <a:pPr marL="0" marR="0" lvl="0" indent="0" algn="l" defTabSz="914400" rtl="0" eaLnBrk="1" fontAlgn="auto" latinLnBrk="0" hangingPunct="1">
              <a:lnSpc>
                <a:spcPct val="115000"/>
              </a:lnSpc>
              <a:spcBef>
                <a:spcPts val="1600"/>
              </a:spcBef>
              <a:spcAft>
                <a:spcPts val="1600"/>
              </a:spcAft>
              <a:buClr>
                <a:schemeClr val="dk1"/>
              </a:buClr>
              <a:buSzPts val="1100"/>
              <a:buFont typeface="Arial"/>
              <a:buNone/>
              <a:tabLst/>
              <a:defRPr/>
            </a:pPr>
            <a:r>
              <a:rPr lang="fr-FR" sz="1100" b="0" i="0" u="none" strike="noStrike" cap="none" dirty="0" smtClean="0">
                <a:solidFill>
                  <a:schemeClr val="dk1"/>
                </a:solidFill>
                <a:latin typeface="Arial"/>
                <a:ea typeface="Arial"/>
                <a:cs typeface="Arial"/>
                <a:sym typeface="Arial"/>
              </a:rPr>
              <a:t>Si le programme est faux, la probabilité d'un crash machine est élevée ! Ceci peut être très coûteux. Il est possible de prévoir à intervalles réguliers des arrêts optionnels (code M01) qui permettent au programme d'être exécuté par séquences. Les arrêts optionnels restent dans le programme mais sont négligés lors d'une exécution normale. Heureusement, la plupart des programmes de CFAO sont livrés avec des simulateurs de déplacements affichant les mouvements lors de l'exécution du programme. Beaucoup de machines CNC modernes permettent aussi au programmeur d'exécuter une simulation et de vérifier les paramètres opératoires de la machine en tout point de l'exécution. Ceci permet au programmeur de découvrir des erreurs sémantiques (par opposition aux erreurs de syntaxe) avant de perdre des matériaux ou des outils avec un programme erroné.</a:t>
            </a:r>
          </a:p>
          <a:p>
            <a:pPr marL="0" lvl="0" indent="0" rtl="0">
              <a:lnSpc>
                <a:spcPct val="115000"/>
              </a:lnSpc>
              <a:spcBef>
                <a:spcPts val="1600"/>
              </a:spcBef>
              <a:spcAft>
                <a:spcPts val="1600"/>
              </a:spcAft>
              <a:buClr>
                <a:schemeClr val="dk1"/>
              </a:buClr>
              <a:buSzPts val="1100"/>
              <a:buFont typeface="Arial"/>
              <a:buNone/>
            </a:pPr>
            <a:endParaRPr dirty="0">
              <a:solidFill>
                <a:srgbClr val="434343"/>
              </a:solidFill>
            </a:endParaRPr>
          </a:p>
        </p:txBody>
      </p:sp>
    </p:spTree>
    <p:extLst>
      <p:ext uri="{BB962C8B-B14F-4D97-AF65-F5344CB8AC3E}">
        <p14:creationId xmlns:p14="http://schemas.microsoft.com/office/powerpoint/2010/main" val="3383059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Shape 16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fr" sz="1200" b="0" i="0" u="none" strike="noStrike" cap="none" dirty="0">
                <a:solidFill>
                  <a:schemeClr val="dk1"/>
                </a:solidFill>
                <a:latin typeface="Times New Roman"/>
                <a:ea typeface="Times New Roman"/>
                <a:cs typeface="Times New Roman"/>
                <a:sym typeface="Times New Roman"/>
              </a:rPr>
              <a:t>Mais la constitution d’un acier, par exemple (structure, éléments d’addition) affecte son usinabilité.</a:t>
            </a:r>
            <a:endParaRPr sz="1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chemeClr val="dk1"/>
              </a:buClr>
              <a:buSzPts val="1100"/>
              <a:buFont typeface="Arial"/>
              <a:buNone/>
            </a:pPr>
            <a:r>
              <a:rPr lang="fr" sz="1200" b="0" i="0" u="none" strike="noStrike" cap="none" dirty="0">
                <a:solidFill>
                  <a:schemeClr val="dk1"/>
                </a:solidFill>
                <a:latin typeface="Times New Roman"/>
                <a:ea typeface="Times New Roman"/>
                <a:cs typeface="Times New Roman"/>
                <a:sym typeface="Times New Roman"/>
              </a:rPr>
              <a:t>De nombreux métaux dits « à usinabilité améliorée » ont été développés pour arriver à la fois à diminuer le temps de coupe (augmentation de </a:t>
            </a:r>
            <a:r>
              <a:rPr lang="fr" sz="1200" b="0" i="1" u="none" strike="noStrike" cap="none" dirty="0">
                <a:solidFill>
                  <a:schemeClr val="dk1"/>
                </a:solidFill>
                <a:latin typeface="Times New Roman"/>
                <a:ea typeface="Times New Roman"/>
                <a:cs typeface="Times New Roman"/>
                <a:sym typeface="Times New Roman"/>
              </a:rPr>
              <a:t>v</a:t>
            </a:r>
            <a:r>
              <a:rPr lang="fr" sz="1200" b="0" i="0" u="none" strike="noStrike" cap="none" baseline="-25000" dirty="0">
                <a:solidFill>
                  <a:schemeClr val="dk1"/>
                </a:solidFill>
                <a:latin typeface="Times New Roman"/>
                <a:ea typeface="Times New Roman"/>
                <a:cs typeface="Times New Roman"/>
                <a:sym typeface="Times New Roman"/>
              </a:rPr>
              <a:t>c</a:t>
            </a:r>
            <a:r>
              <a:rPr lang="fr" sz="1200" b="0" i="0" u="none" strike="noStrike" cap="none" dirty="0">
                <a:solidFill>
                  <a:schemeClr val="dk1"/>
                </a:solidFill>
                <a:latin typeface="Times New Roman"/>
                <a:ea typeface="Times New Roman"/>
                <a:cs typeface="Times New Roman"/>
                <a:sym typeface="Times New Roman"/>
              </a:rPr>
              <a:t> et de </a:t>
            </a:r>
            <a:r>
              <a:rPr lang="fr" sz="1200" b="0" i="1" u="none" strike="noStrike" cap="none" dirty="0">
                <a:solidFill>
                  <a:schemeClr val="dk1"/>
                </a:solidFill>
                <a:latin typeface="Times New Roman"/>
                <a:ea typeface="Times New Roman"/>
                <a:cs typeface="Times New Roman"/>
                <a:sym typeface="Times New Roman"/>
              </a:rPr>
              <a:t>f</a:t>
            </a:r>
            <a:r>
              <a:rPr lang="fr" sz="1200" b="0" i="0" u="none" strike="noStrike" cap="none" dirty="0">
                <a:solidFill>
                  <a:schemeClr val="dk1"/>
                </a:solidFill>
                <a:latin typeface="Times New Roman"/>
                <a:ea typeface="Times New Roman"/>
                <a:cs typeface="Times New Roman"/>
                <a:sym typeface="Times New Roman"/>
              </a:rPr>
              <a:t> ), réduire les temps morts (changements d’outils moins fréquents) et améliorer la qualité d’usinage (rugosité plus faible, notamment), tout en conservant les caractéristiques fonctionnelles de la pièce fabriquée.</a:t>
            </a:r>
            <a:endParaRPr sz="1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chemeClr val="dk1"/>
              </a:buClr>
              <a:buSzPts val="1100"/>
              <a:buFont typeface="Times New Roman"/>
              <a:buNone/>
            </a:pPr>
            <a:r>
              <a:rPr lang="fr" sz="1200" b="0" i="0" u="none" strike="noStrike" cap="none" dirty="0">
                <a:solidFill>
                  <a:schemeClr val="dk1"/>
                </a:solidFill>
                <a:latin typeface="Times New Roman"/>
                <a:ea typeface="Times New Roman"/>
                <a:cs typeface="Times New Roman"/>
                <a:sym typeface="Times New Roman"/>
              </a:rPr>
              <a:t>Ceci est important dans le domaine très concurrentiel de l’usinage, où l’usineur doit optimiser sa production.</a:t>
            </a:r>
            <a:endParaRPr sz="1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Clr>
                <a:schemeClr val="dk1"/>
              </a:buClr>
              <a:buSzPts val="1100"/>
              <a:buFont typeface="Arial"/>
              <a:buNone/>
            </a:pPr>
            <a:r>
              <a:rPr lang="fr" sz="1050" b="0" i="0" u="none" strike="noStrike" cap="none" dirty="0">
                <a:solidFill>
                  <a:schemeClr val="dk1"/>
                </a:solidFill>
                <a:latin typeface="Arial"/>
                <a:ea typeface="Arial"/>
                <a:cs typeface="Arial"/>
                <a:sym typeface="Arial"/>
              </a:rPr>
              <a:t>L'usinabilité désigne la possibilité d'usiner une matière. Cette notion s'applique à un couple outil-matière (COM). Elle intègre des notions de performance, en particulier la capacité à réaliser la forme définie en une durée raisonnable, mais aussi d'usure d'outil (et donc sa durée de vie), de consommation d'énergie, et globalement de coût de fabrication.</a:t>
            </a:r>
            <a:endParaRPr sz="1200" b="0" i="0" u="none" strike="noStrike" cap="none"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smtClean="0"/>
              <a:t>N=vitesse de rotation</a:t>
            </a:r>
          </a:p>
          <a:p>
            <a:pPr marL="0" lvl="0" indent="0">
              <a:spcBef>
                <a:spcPts val="0"/>
              </a:spcBef>
              <a:spcAft>
                <a:spcPts val="0"/>
              </a:spcAft>
              <a:buNone/>
            </a:pPr>
            <a:r>
              <a:rPr lang="fr-FR" dirty="0" smtClean="0"/>
              <a:t>d=</a:t>
            </a:r>
            <a:r>
              <a:rPr lang="fr-FR" baseline="0" dirty="0" smtClean="0"/>
              <a:t> diamètre de l’outil</a:t>
            </a:r>
          </a:p>
          <a:p>
            <a:pPr marL="0" lvl="0" indent="0">
              <a:spcBef>
                <a:spcPts val="0"/>
              </a:spcBef>
              <a:spcAft>
                <a:spcPts val="0"/>
              </a:spcAft>
              <a:buNone/>
            </a:pPr>
            <a:r>
              <a:rPr lang="fr-FR" baseline="0" dirty="0" smtClean="0"/>
              <a:t>z = nombre de dents</a:t>
            </a:r>
            <a:endParaRPr dirty="0"/>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FR" dirty="0" smtClean="0"/>
              <a:t>Essais de dureté Brinell: pénétration</a:t>
            </a:r>
            <a:r>
              <a:rPr lang="fr-FR" baseline="0" dirty="0" smtClean="0"/>
              <a:t> d’une bille en acier dans le matériau et mesure de la déformation</a:t>
            </a:r>
            <a:endParaRPr dirty="0"/>
          </a:p>
        </p:txBody>
      </p:sp>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Shape 30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dirty="0"/>
              <a:t>→ analyse de code ⇒ analyse lexicale et syntaxique → arbre</a:t>
            </a:r>
            <a:endParaRPr dirty="0"/>
          </a:p>
          <a:p>
            <a:pPr marL="0" marR="0" lvl="0" indent="0" algn="l" rtl="0">
              <a:lnSpc>
                <a:spcPct val="100000"/>
              </a:lnSpc>
              <a:spcBef>
                <a:spcPts val="0"/>
              </a:spcBef>
              <a:spcAft>
                <a:spcPts val="0"/>
              </a:spcAft>
              <a:buNone/>
            </a:pPr>
            <a:r>
              <a:rPr lang="fr" dirty="0"/>
              <a:t>→ chaque analyse ⇒ automate ⇒ restreint les possibilités (effets de bord)</a:t>
            </a:r>
            <a:endParaRPr dirty="0"/>
          </a:p>
          <a:p>
            <a:pPr marL="0" marR="0" lvl="0" indent="0" algn="l" rtl="0">
              <a:lnSpc>
                <a:spcPct val="100000"/>
              </a:lnSpc>
              <a:spcBef>
                <a:spcPts val="0"/>
              </a:spcBef>
              <a:spcAft>
                <a:spcPts val="0"/>
              </a:spcAft>
              <a:buNone/>
            </a:pPr>
            <a:r>
              <a:rPr lang="fr" dirty="0"/>
              <a:t>→ parcourir l’arbre</a:t>
            </a:r>
            <a:endParaRPr dirty="0"/>
          </a:p>
          <a:p>
            <a:pPr marL="0" marR="0" lvl="0" indent="0" algn="l" rtl="0">
              <a:lnSpc>
                <a:spcPct val="100000"/>
              </a:lnSpc>
              <a:spcBef>
                <a:spcPts val="0"/>
              </a:spcBef>
              <a:spcAft>
                <a:spcPts val="0"/>
              </a:spcAft>
              <a:buNone/>
            </a:pPr>
            <a:r>
              <a:rPr lang="fr" dirty="0"/>
              <a:t>⇒ coloration</a:t>
            </a:r>
            <a:endParaRPr dirty="0"/>
          </a:p>
        </p:txBody>
      </p:sp>
    </p:spTree>
    <p:extLst>
      <p:ext uri="{BB962C8B-B14F-4D97-AF65-F5344CB8AC3E}">
        <p14:creationId xmlns:p14="http://schemas.microsoft.com/office/powerpoint/2010/main" val="2956581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Shape 21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fr" sz="1100" b="0" i="0" u="none" strike="noStrike" cap="none" dirty="0">
                <a:solidFill>
                  <a:schemeClr val="dk1"/>
                </a:solidFill>
                <a:latin typeface="Arial"/>
                <a:ea typeface="Arial"/>
                <a:cs typeface="Arial"/>
                <a:sym typeface="Arial"/>
              </a:rPr>
              <a:t>Lexeur</a:t>
            </a:r>
            <a:r>
              <a:rPr lang="fr" dirty="0"/>
              <a:t> → reconnaît des mots-clé (Token) à partir des caractères ( ⇒ Automate)</a:t>
            </a:r>
            <a:endParaRPr dirty="0"/>
          </a:p>
          <a:p>
            <a:pPr marL="0" marR="0" lvl="0" indent="0" algn="l" rtl="0">
              <a:spcBef>
                <a:spcPts val="0"/>
              </a:spcBef>
              <a:spcAft>
                <a:spcPts val="0"/>
              </a:spcAft>
              <a:buClr>
                <a:schemeClr val="dk1"/>
              </a:buClr>
              <a:buSzPts val="1100"/>
              <a:buFont typeface="Arial"/>
              <a:buNone/>
            </a:pPr>
            <a:r>
              <a:rPr lang="fr" dirty="0"/>
              <a:t>→ contient le texte et un curseur de position</a:t>
            </a:r>
            <a:endParaRPr dirty="0"/>
          </a:p>
          <a:p>
            <a:pPr marL="0" marR="0" lvl="0" indent="0" algn="l" rtl="0">
              <a:spcBef>
                <a:spcPts val="0"/>
              </a:spcBef>
              <a:spcAft>
                <a:spcPts val="0"/>
              </a:spcAft>
              <a:buClr>
                <a:schemeClr val="dk1"/>
              </a:buClr>
              <a:buSzPts val="1100"/>
              <a:buFont typeface="Arial"/>
              <a:buNone/>
            </a:pPr>
            <a:r>
              <a:rPr lang="fr" dirty="0"/>
              <a:t>→ retourne itérativement des mots-clé avec next(),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Shape 22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fr" sz="1100" b="0" i="0" u="none" strike="noStrike" cap="none" dirty="0">
                <a:solidFill>
                  <a:schemeClr val="dk1"/>
                </a:solidFill>
                <a:latin typeface="Arial"/>
                <a:ea typeface="Arial"/>
                <a:cs typeface="Arial"/>
                <a:sym typeface="Arial"/>
              </a:rPr>
              <a:t>Parseur</a:t>
            </a:r>
            <a:r>
              <a:rPr lang="fr" dirty="0"/>
              <a:t> →</a:t>
            </a:r>
            <a:r>
              <a:rPr lang="fr" sz="1100" b="0" i="0" u="none" strike="noStrike" cap="none" dirty="0">
                <a:solidFill>
                  <a:schemeClr val="dk1"/>
                </a:solidFill>
                <a:latin typeface="Arial"/>
                <a:ea typeface="Arial"/>
                <a:cs typeface="Arial"/>
                <a:sym typeface="Arial"/>
              </a:rPr>
              <a:t> reconnaît la grammaire d</a:t>
            </a:r>
            <a:r>
              <a:rPr lang="fr" dirty="0"/>
              <a:t>u langage (=chaînes de mots-clé, encore un Automate!)</a:t>
            </a:r>
            <a:endParaRPr dirty="0"/>
          </a:p>
          <a:p>
            <a:pPr marL="0" marR="0" lvl="0" indent="0" algn="l" rtl="0">
              <a:spcBef>
                <a:spcPts val="0"/>
              </a:spcBef>
              <a:spcAft>
                <a:spcPts val="0"/>
              </a:spcAft>
              <a:buClr>
                <a:schemeClr val="dk1"/>
              </a:buClr>
              <a:buSzPts val="1100"/>
              <a:buFont typeface="Arial"/>
              <a:buNone/>
            </a:pPr>
            <a:r>
              <a:rPr lang="fr" dirty="0"/>
              <a:t>→ contient un lexeur, duquel il “pompe” deux mots ⇒ LL(2)</a:t>
            </a:r>
            <a:endParaRPr dirty="0"/>
          </a:p>
          <a:p>
            <a:pPr marL="0" marR="0" lvl="0" indent="0" algn="l" rtl="0">
              <a:spcBef>
                <a:spcPts val="0"/>
              </a:spcBef>
              <a:spcAft>
                <a:spcPts val="0"/>
              </a:spcAft>
              <a:buClr>
                <a:schemeClr val="dk1"/>
              </a:buClr>
              <a:buSzPts val="1100"/>
              <a:buFont typeface="Arial"/>
              <a:buNone/>
            </a:pPr>
            <a:r>
              <a:rPr lang="fr" dirty="0"/>
              <a:t>→ forme l’arbre “Program”, 2e deg. de validation (structure, e.g. pas de doublon ds les mots)</a:t>
            </a:r>
            <a:endParaRPr dirty="0"/>
          </a:p>
          <a:p>
            <a:pPr marL="0" marR="0" lvl="0" indent="0" algn="l" rtl="0">
              <a:spcBef>
                <a:spcPts val="0"/>
              </a:spcBef>
              <a:spcAft>
                <a:spcPts val="0"/>
              </a:spcAft>
              <a:buClr>
                <a:schemeClr val="dk1"/>
              </a:buClr>
              <a:buSzPts val="1100"/>
              <a:buFont typeface="Arial"/>
              <a:buNone/>
            </a:pPr>
            <a:r>
              <a:rPr lang="fr" dirty="0"/>
              <a:t>⇒ </a:t>
            </a:r>
            <a:r>
              <a:rPr lang="fr" sz="1100" b="0" i="0" u="none" strike="noStrike" cap="none" dirty="0">
                <a:solidFill>
                  <a:schemeClr val="dk1"/>
                </a:solidFill>
                <a:latin typeface="Arial"/>
                <a:ea typeface="Arial"/>
                <a:cs typeface="Arial"/>
                <a:sym typeface="Arial"/>
              </a:rPr>
              <a:t>validation et analyse du code</a:t>
            </a: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Shape 23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fr" dirty="0"/>
              <a:t>le Parseur produit un arbre</a:t>
            </a:r>
            <a:endParaRPr dirty="0"/>
          </a:p>
          <a:p>
            <a:pPr marL="0" marR="0" lvl="0" indent="0" algn="l" rtl="0">
              <a:spcBef>
                <a:spcPts val="0"/>
              </a:spcBef>
              <a:spcAft>
                <a:spcPts val="0"/>
              </a:spcAft>
              <a:buClr>
                <a:schemeClr val="dk1"/>
              </a:buClr>
              <a:buSzPts val="1100"/>
              <a:buFont typeface="Arial"/>
              <a:buNone/>
            </a:pPr>
            <a:r>
              <a:rPr lang="fr" dirty="0"/>
              <a:t>→ En-tête, une suite de Block, etc.</a:t>
            </a:r>
            <a:endParaRPr dirty="0"/>
          </a:p>
          <a:p>
            <a:pPr marL="0" marR="0" lvl="0" indent="0" algn="l" rtl="0">
              <a:spcBef>
                <a:spcPts val="0"/>
              </a:spcBef>
              <a:spcAft>
                <a:spcPts val="0"/>
              </a:spcAft>
              <a:buClr>
                <a:schemeClr val="dk1"/>
              </a:buClr>
              <a:buSzPts val="1100"/>
              <a:buFont typeface="Arial"/>
              <a:buNone/>
            </a:pPr>
            <a:r>
              <a:rPr lang="fr" dirty="0"/>
              <a:t>→ représentation accessible informatiquement (Block ligne 2 ⇒ 2e élément du tableau)</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fr-FR" sz="1100" b="0" i="0" u="none" strike="noStrike" cap="none" dirty="0" smtClean="0">
                <a:solidFill>
                  <a:schemeClr val="dk1"/>
                </a:solidFill>
                <a:effectLst/>
                <a:latin typeface="Arial"/>
                <a:ea typeface="Arial"/>
                <a:cs typeface="Arial"/>
                <a:sym typeface="Arial"/>
              </a:rPr>
              <a:t>Du fait qu’il existe différentes normes de G-Code, il en résulte une variété de modèles de programme, des paramètres qui changent d’une machine à une autre et d’un procédé de fabrication à un autre. En outre, les connaissances d’usinage sont difficiles d’accès car monopolisés par les industriels et incompréhensibles pour le grand public.</a:t>
            </a:r>
            <a:endParaRPr lang="fr-FR" b="0" dirty="0" smtClean="0">
              <a:effectLst/>
            </a:endParaRPr>
          </a:p>
          <a:p>
            <a:pPr marL="158750" indent="0" rtl="0">
              <a:buNone/>
            </a:pPr>
            <a:r>
              <a:rPr lang="fr-FR" sz="1100" b="0" i="0" u="none" strike="noStrike" cap="none" dirty="0" smtClean="0">
                <a:solidFill>
                  <a:schemeClr val="dk1"/>
                </a:solidFill>
                <a:effectLst/>
                <a:latin typeface="Arial"/>
                <a:ea typeface="Arial"/>
                <a:cs typeface="Arial"/>
                <a:sym typeface="Arial"/>
              </a:rPr>
              <a:t>Notre but est de simplifier et mettre à disposition ces connaissances, ainsi que d’aider  à la conception d’un programme G-Code tant dans l’aspect informatique que dans l’aspect usinage.</a:t>
            </a:r>
            <a:endParaRPr lang="fr-FR" b="0" dirty="0" smtClean="0">
              <a:effectLs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Shape 21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fr" sz="1100" b="0" i="0" u="none" strike="noStrike" cap="none" dirty="0">
                <a:solidFill>
                  <a:schemeClr val="dk1"/>
                </a:solidFill>
                <a:latin typeface="Arial"/>
                <a:ea typeface="Arial"/>
                <a:cs typeface="Arial"/>
                <a:sym typeface="Arial"/>
              </a:rPr>
              <a:t>wxWidgets, Scintilla, au départ on a simplement</a:t>
            </a:r>
            <a:r>
              <a:rPr lang="fr" dirty="0"/>
              <a:t> du texte</a:t>
            </a:r>
            <a:endParaRPr dirty="0"/>
          </a:p>
          <a:p>
            <a:pPr marL="0" marR="0" lvl="0" indent="0" algn="l" rtl="0">
              <a:spcBef>
                <a:spcPts val="0"/>
              </a:spcBef>
              <a:spcAft>
                <a:spcPts val="0"/>
              </a:spcAft>
              <a:buClr>
                <a:schemeClr val="dk1"/>
              </a:buClr>
              <a:buSzPts val="1100"/>
              <a:buFont typeface="Arial"/>
              <a:buNone/>
            </a:pPr>
            <a:r>
              <a:rPr lang="fr" dirty="0"/>
              <a:t>→ </a:t>
            </a:r>
            <a:r>
              <a:rPr lang="fr" sz="1100" b="0" i="0" u="none" strike="noStrike" cap="none" dirty="0">
                <a:solidFill>
                  <a:schemeClr val="dk1"/>
                </a:solidFill>
                <a:latin typeface="Arial"/>
                <a:ea typeface="Arial"/>
                <a:cs typeface="Arial"/>
                <a:sym typeface="Arial"/>
              </a:rPr>
              <a:t>on veut de l’analyse lexicale et un AST</a:t>
            </a:r>
            <a:endParaRPr dirty="0"/>
          </a:p>
          <a:p>
            <a:pPr marL="0" marR="0" lvl="0" indent="0" algn="l" rtl="0">
              <a:spcBef>
                <a:spcPts val="0"/>
              </a:spcBef>
              <a:spcAft>
                <a:spcPts val="0"/>
              </a:spcAft>
              <a:buClr>
                <a:schemeClr val="dk1"/>
              </a:buClr>
              <a:buSzPts val="1100"/>
              <a:buFont typeface="Arial"/>
              <a:buNone/>
            </a:pPr>
            <a:r>
              <a:rPr lang="fr" dirty="0"/>
              <a:t>→ </a:t>
            </a:r>
            <a:r>
              <a:rPr lang="fr" sz="1100" b="0" i="0" u="none" strike="noStrike" cap="none" dirty="0">
                <a:solidFill>
                  <a:schemeClr val="dk1"/>
                </a:solidFill>
                <a:latin typeface="Arial"/>
                <a:ea typeface="Arial"/>
                <a:cs typeface="Arial"/>
                <a:sym typeface="Arial"/>
              </a:rPr>
              <a:t>dur : normalisation, </a:t>
            </a:r>
            <a:r>
              <a:rPr lang="fr" dirty="0"/>
              <a:t>la norme </a:t>
            </a:r>
            <a:r>
              <a:rPr lang="fr" sz="1100" b="0" i="0" u="none" strike="noStrike" cap="none" dirty="0">
                <a:solidFill>
                  <a:schemeClr val="dk1"/>
                </a:solidFill>
                <a:latin typeface="Arial"/>
                <a:ea typeface="Arial"/>
                <a:cs typeface="Arial"/>
                <a:sym typeface="Arial"/>
              </a:rPr>
              <a:t>ISO </a:t>
            </a:r>
            <a:r>
              <a:rPr lang="fr" dirty="0"/>
              <a:t>ne standardise pas tt</a:t>
            </a:r>
            <a:r>
              <a:rPr lang="fr" sz="1100" b="0" i="0" u="none" strike="noStrike" cap="none" dirty="0">
                <a:solidFill>
                  <a:schemeClr val="dk1"/>
                </a:solidFill>
                <a:latin typeface="Arial"/>
                <a:ea typeface="Arial"/>
                <a:cs typeface="Arial"/>
                <a:sym typeface="Arial"/>
              </a:rPr>
              <a:t> (e.g. G93)</a:t>
            </a: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Shape 35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dirty="0"/>
              <a:t>→ aide contextuelle → parcourir l’arbre pour analyser le code</a:t>
            </a:r>
            <a:endParaRPr dirty="0"/>
          </a:p>
          <a:p>
            <a:pPr marL="0" marR="0" lvl="0" indent="0" algn="l" rtl="0">
              <a:lnSpc>
                <a:spcPct val="100000"/>
              </a:lnSpc>
              <a:spcBef>
                <a:spcPts val="0"/>
              </a:spcBef>
              <a:spcAft>
                <a:spcPts val="0"/>
              </a:spcAft>
              <a:buNone/>
            </a:pPr>
            <a:r>
              <a:rPr lang="fr" dirty="0"/>
              <a:t>⇒ coloration</a:t>
            </a:r>
            <a:endParaRPr dirty="0"/>
          </a:p>
        </p:txBody>
      </p:sp>
    </p:spTree>
    <p:extLst>
      <p:ext uri="{BB962C8B-B14F-4D97-AF65-F5344CB8AC3E}">
        <p14:creationId xmlns:p14="http://schemas.microsoft.com/office/powerpoint/2010/main" val="3870332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Shape 35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fr" sz="1100" b="0" i="0" u="none" strike="noStrike" cap="none" dirty="0">
                <a:solidFill>
                  <a:schemeClr val="dk1"/>
                </a:solidFill>
                <a:latin typeface="Arial"/>
                <a:ea typeface="Arial"/>
                <a:cs typeface="Arial"/>
                <a:sym typeface="Arial"/>
              </a:rPr>
              <a:t>Visiteur → parcourt chacun des noeuds du Program</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71068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Shape 26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fr" dirty="0"/>
              <a:t>Analyse de code → par ex. ✓ les vitesses (= ds l’ordre de grandeur souhaité, S/F)</a:t>
            </a:r>
            <a:endParaRPr dirty="0"/>
          </a:p>
          <a:p>
            <a:pPr marL="0" lvl="0" indent="0" rtl="0">
              <a:spcBef>
                <a:spcPts val="0"/>
              </a:spcBef>
              <a:spcAft>
                <a:spcPts val="0"/>
              </a:spcAft>
              <a:buClr>
                <a:schemeClr val="dk1"/>
              </a:buClr>
              <a:buSzPts val="1100"/>
              <a:buFont typeface="Arial"/>
              <a:buNone/>
            </a:pPr>
            <a:r>
              <a:rPr lang="fr" dirty="0"/>
              <a:t>→ dépend du contexte (unités utilisées, mode de fonctionmt) ⇒ traversal</a:t>
            </a:r>
            <a:endParaRPr dirty="0"/>
          </a:p>
          <a:p>
            <a:pPr marL="0" marR="0" lvl="0" indent="0" algn="l" rtl="0">
              <a:spcBef>
                <a:spcPts val="0"/>
              </a:spcBef>
              <a:spcAft>
                <a:spcPts val="0"/>
              </a:spcAft>
              <a:buClr>
                <a:schemeClr val="dk1"/>
              </a:buClr>
              <a:buSzPts val="1100"/>
              <a:buFont typeface="Arial"/>
              <a:buNone/>
            </a:pPr>
            <a:r>
              <a:rPr lang="fr" dirty="0"/>
              <a:t>→ comparaison avec une valeur calculée ⇒ à partir du même contexte</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Shape 27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fr" dirty="0"/>
              <a:t>Algorithme des vitesses (S/F)</a:t>
            </a:r>
            <a:endParaRPr dirty="0"/>
          </a:p>
          <a:p>
            <a:pPr marL="0" marR="0" lvl="0" indent="0" algn="l" rtl="0">
              <a:spcBef>
                <a:spcPts val="0"/>
              </a:spcBef>
              <a:spcAft>
                <a:spcPts val="0"/>
              </a:spcAft>
              <a:buClr>
                <a:schemeClr val="dk1"/>
              </a:buClr>
              <a:buSzPts val="1100"/>
              <a:buFont typeface="Arial"/>
              <a:buNone/>
            </a:pPr>
            <a:r>
              <a:rPr lang="fr" dirty="0"/>
              <a:t>→ entrées utilisateur (⇒ interface), certaines fixées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Shape 38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 dirty="0"/>
              <a:t>→ analyse de code ⇒ analyse lexicale et syntaxique</a:t>
            </a:r>
            <a:endParaRPr dirty="0"/>
          </a:p>
          <a:p>
            <a:pPr marL="0" marR="0" lvl="0" indent="0" algn="l" rtl="0">
              <a:lnSpc>
                <a:spcPct val="100000"/>
              </a:lnSpc>
              <a:spcBef>
                <a:spcPts val="0"/>
              </a:spcBef>
              <a:spcAft>
                <a:spcPts val="0"/>
              </a:spcAft>
              <a:buNone/>
            </a:pPr>
            <a:r>
              <a:rPr lang="fr" dirty="0"/>
              <a:t>⇒ coloration</a:t>
            </a:r>
            <a:endParaRPr dirty="0"/>
          </a:p>
        </p:txBody>
      </p:sp>
    </p:spTree>
    <p:extLst>
      <p:ext uri="{BB962C8B-B14F-4D97-AF65-F5344CB8AC3E}">
        <p14:creationId xmlns:p14="http://schemas.microsoft.com/office/powerpoint/2010/main" val="2943916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Shape 39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fr" sz="1100" b="0" i="0" u="none" strike="noStrike" cap="none" dirty="0">
                <a:solidFill>
                  <a:schemeClr val="dk1"/>
                </a:solidFill>
                <a:latin typeface="Arial"/>
                <a:ea typeface="Arial"/>
                <a:cs typeface="Arial"/>
                <a:sym typeface="Arial"/>
              </a:rPr>
              <a:t>Algorithme des vitesses (S/F)</a:t>
            </a: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fr" sz="1100" b="0" i="0" u="none" strike="noStrike" cap="none" dirty="0">
                <a:solidFill>
                  <a:schemeClr val="dk1"/>
                </a:solidFill>
                <a:latin typeface="Arial"/>
                <a:ea typeface="Arial"/>
                <a:cs typeface="Arial"/>
                <a:sym typeface="Arial"/>
              </a:rPr>
              <a:t>→ entrées utilisateur (⇒ interface), certaines fixées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96598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Shape 40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fr" sz="1100" b="0" i="0" u="none" strike="noStrike" cap="none" dirty="0">
                <a:solidFill>
                  <a:schemeClr val="dk1"/>
                </a:solidFill>
                <a:latin typeface="Arial"/>
                <a:ea typeface="Arial"/>
                <a:cs typeface="Arial"/>
                <a:sym typeface="Arial"/>
              </a:rPr>
              <a:t>Algorithme des vitesses (S/F)</a:t>
            </a: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fr" sz="1100" b="0" i="0" u="none" strike="noStrike" cap="none" dirty="0">
                <a:solidFill>
                  <a:schemeClr val="dk1"/>
                </a:solidFill>
                <a:latin typeface="Arial"/>
                <a:ea typeface="Arial"/>
                <a:cs typeface="Arial"/>
                <a:sym typeface="Arial"/>
              </a:rPr>
              <a:t>→ entrées utilisateur (⇒ interface), certaines fixées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09359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Shape 32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 dirty="0"/>
              <a:t>→ on part d’un modèle de la pièce (CAO, conception assistée par ordinateur)</a:t>
            </a:r>
            <a:endParaRPr dirty="0"/>
          </a:p>
          <a:p>
            <a:pPr marL="0" lvl="0" indent="0">
              <a:spcBef>
                <a:spcPts val="0"/>
              </a:spcBef>
              <a:spcAft>
                <a:spcPts val="0"/>
              </a:spcAft>
              <a:buNone/>
            </a:pPr>
            <a:r>
              <a:rPr lang="fr" dirty="0"/>
              <a:t>→ on le transcrit en instructions machine (FAO, dire à l’outil quels mouvements faire ⇒ G-Code)</a:t>
            </a:r>
            <a:endParaRPr dirty="0"/>
          </a:p>
          <a:p>
            <a:pPr marL="0" lvl="0" indent="0" rtl="0">
              <a:spcBef>
                <a:spcPts val="0"/>
              </a:spcBef>
              <a:spcAft>
                <a:spcPts val="0"/>
              </a:spcAft>
              <a:buNone/>
            </a:pPr>
            <a:r>
              <a:rPr lang="fr" dirty="0"/>
              <a:t>     ⇒ enjeu d’optimisation, on peut utiliser un seul type d’instructions mais la découpe sera plus longue/moins précise ⇒ “retravailler” le G-Code</a:t>
            </a:r>
            <a:endParaRPr dirty="0"/>
          </a:p>
          <a:p>
            <a:pPr marL="0" lvl="0" indent="0" rtl="0">
              <a:spcBef>
                <a:spcPts val="0"/>
              </a:spcBef>
              <a:spcAft>
                <a:spcPts val="0"/>
              </a:spcAft>
              <a:buNone/>
            </a:pPr>
            <a:r>
              <a:rPr lang="fr" dirty="0"/>
              <a:t>→ on pilote la machine avec un interpréteur de code</a:t>
            </a:r>
            <a:endParaRPr dirty="0"/>
          </a:p>
          <a:p>
            <a:pPr marL="0" lvl="0" indent="0" rtl="0">
              <a:spcBef>
                <a:spcPts val="0"/>
              </a:spcBef>
              <a:spcAft>
                <a:spcPts val="0"/>
              </a:spcAft>
              <a:buNone/>
            </a:pPr>
            <a:r>
              <a:rPr lang="fr" dirty="0"/>
              <a:t>     différentes normes, fabricants, types de machines… ⇒ notre logiciel interprète le programme machine (+ diagnostics)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Shape 7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fr" dirty="0"/>
              <a:t>Voici notre programme</a:t>
            </a:r>
            <a:endParaRPr dirty="0"/>
          </a:p>
          <a:p>
            <a:pPr marL="0" marR="0" lvl="0" indent="0" algn="l" rtl="0">
              <a:spcBef>
                <a:spcPts val="0"/>
              </a:spcBef>
              <a:spcAft>
                <a:spcPts val="0"/>
              </a:spcAft>
              <a:buClr>
                <a:schemeClr val="dk1"/>
              </a:buClr>
              <a:buSzPts val="1100"/>
              <a:buFont typeface="Arial"/>
              <a:buNone/>
            </a:pPr>
            <a:r>
              <a:rPr lang="fr" dirty="0"/>
              <a:t>→ éditeur de code, en bas le résultat de la compilation, sur le côté l’interface de diagnostic</a:t>
            </a:r>
            <a:endParaRPr dirty="0"/>
          </a:p>
          <a:p>
            <a:pPr marL="0" marR="0" lvl="0" indent="0" algn="l" rtl="0">
              <a:spcBef>
                <a:spcPts val="0"/>
              </a:spcBef>
              <a:spcAft>
                <a:spcPts val="0"/>
              </a:spcAft>
              <a:buClr>
                <a:schemeClr val="dk1"/>
              </a:buClr>
              <a:buSzPts val="1100"/>
              <a:buFont typeface="Arial"/>
              <a:buNone/>
            </a:pPr>
            <a:r>
              <a:rPr lang="fr" dirty="0"/>
              <a:t>→ ici on voit les instructions G-Code, suite de mots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Shape 8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Shape 11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SzPts val="1100"/>
              <a:buNone/>
            </a:pPr>
            <a:r>
              <a:rPr lang="fr" b="0" dirty="0"/>
              <a:t>Dans son sens le plus large, l’usinabilité désigne la possibilité d’usiner une matière, l’usure qu’elle occasionne sur les arêtes de coupe et la formation des copeaux qui la </a:t>
            </a:r>
            <a:r>
              <a:rPr lang="fr" b="0" dirty="0" smtClean="0"/>
              <a:t>caractérise.Pour </a:t>
            </a:r>
            <a:r>
              <a:rPr lang="fr" b="0" dirty="0"/>
              <a:t>déterminer l’usinabilité d’une matière, il faut généralement identifier trois paramètres principaux (les citer), Les autres facteurs importants sont les conditions de coupe, les forces de coupe, les traitements thermiques que la matière a reçus, la présence d’une croûte superficielle, la présence d’inclusions métalliques, l’attachement des outils, les conditions générales d’usinage, etc.</a:t>
            </a:r>
            <a:endParaRPr b="0" dirty="0"/>
          </a:p>
          <a:p>
            <a:pPr marL="158750" lvl="0" indent="0" rtl="0">
              <a:spcBef>
                <a:spcPts val="0"/>
              </a:spcBef>
              <a:spcAft>
                <a:spcPts val="0"/>
              </a:spcAft>
              <a:buSzPts val="1100"/>
              <a:buNone/>
            </a:pPr>
            <a:r>
              <a:rPr lang="fr" b="0" dirty="0"/>
              <a:t>Le concept de « bonne usinabilité » renvoie généralement à une action de coupe sans problèmes avec une durée de vie d’outil correcte</a:t>
            </a:r>
            <a:endParaRPr b="0" dirty="0"/>
          </a:p>
          <a:p>
            <a:pPr marL="158750" lvl="0" indent="0" rtl="0">
              <a:spcBef>
                <a:spcPts val="0"/>
              </a:spcBef>
              <a:spcAft>
                <a:spcPts val="0"/>
              </a:spcAft>
              <a:buSzPts val="1100"/>
              <a:buNone/>
            </a:pPr>
            <a:r>
              <a:rPr lang="fr" b="0" dirty="0"/>
              <a:t>L'évaluation de l’usinabilité d’une matière donnée est faite à partir d’essais et les résultats sont exprimés par rapport à d’autres tests effectués sur d’autres matières dans des conditions comparables. D’autres facteurs tels que la microstructure, la tendance au collage, la machine-outil utilisée, la stabilité, le bruit, la durée de vie d’outil, etc. sont aussi pris en compte.</a:t>
            </a:r>
            <a:endParaRPr b="0" dirty="0"/>
          </a:p>
          <a:p>
            <a:pPr marL="158750" lvl="0" indent="0" rtl="0">
              <a:spcBef>
                <a:spcPts val="0"/>
              </a:spcBef>
              <a:spcAft>
                <a:spcPts val="0"/>
              </a:spcAft>
              <a:buSzPts val="1100"/>
              <a:buNone/>
            </a:pPr>
            <a:r>
              <a:rPr lang="fr" b="0" dirty="0"/>
              <a:t>La formation du copeau résulte d'actions mécaniques complexes (voir figure). Par souci de simplification on peut dire que l'arête de coupe (intersection de la face de coupe avec la face de dépouille) pénètre dans la matière et provoque la formation du copeau. Le frottement du copeau sur la face de coupe et celui de la pièce sur la face de dépouille provoquent une élévation importante de la température, qui peut entraîner une fusion locale du copeau. Ce phénomène peut conduire à l'adhérence du copeau sur la face de coupe (copeau adhérent).</a:t>
            </a:r>
            <a:endParaRPr b="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Clr>
                <a:srgbClr val="000000"/>
              </a:buClr>
              <a:buSzPts val="1100"/>
              <a:buNone/>
            </a:pPr>
            <a:r>
              <a:rPr lang="fr" b="0" u="none" dirty="0">
                <a:solidFill>
                  <a:schemeClr val="tx1"/>
                </a:solidFill>
              </a:rPr>
              <a:t>Dans le domaine de la fabrication </a:t>
            </a:r>
            <a:r>
              <a:rPr lang="fr" dirty="0" smtClean="0"/>
              <a:t>mécanique,</a:t>
            </a:r>
            <a:r>
              <a:rPr lang="fr" baseline="0" dirty="0" smtClean="0"/>
              <a:t> </a:t>
            </a:r>
            <a:r>
              <a:rPr lang="fr" b="0" u="none" dirty="0" smtClean="0">
                <a:solidFill>
                  <a:schemeClr val="tx1"/>
                </a:solidFill>
              </a:rPr>
              <a:t>la </a:t>
            </a:r>
            <a:r>
              <a:rPr lang="fr" b="0" u="none" dirty="0">
                <a:solidFill>
                  <a:schemeClr val="tx1"/>
                </a:solidFill>
              </a:rPr>
              <a:t>commande numérique désigne l'ensemble des matériels et logiciels ayant pour fonction de donner les instructions de mouvements à tous les organes d'une </a:t>
            </a:r>
            <a:r>
              <a:rPr lang="fr" b="0" u="none" dirty="0" smtClean="0">
                <a:solidFill>
                  <a:schemeClr val="tx1"/>
                </a:solidFill>
                <a:uFill>
                  <a:noFill/>
                </a:uFill>
              </a:rPr>
              <a:t>machine-outil</a:t>
            </a:r>
            <a:endParaRPr b="0" u="none" dirty="0">
              <a:solidFill>
                <a:schemeClr val="tx1"/>
              </a:solidFill>
            </a:endParaRPr>
          </a:p>
          <a:p>
            <a:pPr marL="158750" lvl="0" indent="0" rtl="0">
              <a:spcBef>
                <a:spcPts val="0"/>
              </a:spcBef>
              <a:spcAft>
                <a:spcPts val="0"/>
              </a:spcAft>
              <a:buClr>
                <a:srgbClr val="000000"/>
              </a:buClr>
              <a:buSzPts val="1100"/>
              <a:buNone/>
            </a:pPr>
            <a:r>
              <a:rPr lang="fr" b="0" u="none" dirty="0">
                <a:solidFill>
                  <a:schemeClr val="tx1"/>
                </a:solidFill>
              </a:rPr>
              <a:t>Dans le cas du tournage deux mouvements combinés permettent l'usinage. La rotation de la pièce (mouvement de coupe) et la translation de l'outil (mouvement d'avance) dont résulte l’enlèvement de matière sous forme de copeaux</a:t>
            </a:r>
            <a:endParaRPr b="0" u="none" dirty="0">
              <a:solidFill>
                <a:schemeClr val="tx1"/>
              </a:solidFill>
            </a:endParaRPr>
          </a:p>
          <a:p>
            <a:pPr marL="158750" lvl="0" indent="0">
              <a:spcBef>
                <a:spcPts val="0"/>
              </a:spcBef>
              <a:spcAft>
                <a:spcPts val="0"/>
              </a:spcAft>
              <a:buClr>
                <a:srgbClr val="000000"/>
              </a:buClr>
              <a:buSzPts val="1100"/>
              <a:buNone/>
            </a:pPr>
            <a:r>
              <a:rPr lang="fr" b="0" u="none" dirty="0">
                <a:solidFill>
                  <a:schemeClr val="tx1"/>
                </a:solidFill>
              </a:rPr>
              <a:t>Le fraisage utilise la rotation de l'outil (mouvement de coupe) et la translation </a:t>
            </a:r>
            <a:r>
              <a:rPr lang="fr" dirty="0">
                <a:solidFill>
                  <a:srgbClr val="000000"/>
                </a:solidFill>
              </a:rPr>
              <a:t>de la pièce (mouvement d'avance) liée à la table de la machine.</a:t>
            </a:r>
            <a:endParaRPr dirty="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atin typeface="Consolas" panose="020B0609020204030204" pitchFamily="49" charset="0"/>
                <a:cs typeface="Consolas" panose="020B0609020204030204" pitchFamily="49" charset="0"/>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fr-FR" smtClean="0"/>
              <a:t>Modifiez le style du titre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393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815561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fr-FR" smtClean="0"/>
              <a:t>Modifiez le style du titre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496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fr-FR" smtClean="0"/>
              <a:t>Modifiez le style du titre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631312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4" name="Content Placeholder 3"/>
          <p:cNvSpPr>
            <a:spLocks noGrp="1"/>
          </p:cNvSpPr>
          <p:nvPr>
            <p:ph sz="half" idx="2"/>
          </p:nvPr>
        </p:nvSpPr>
        <p:spPr>
          <a:xfrm>
            <a:off x="822960" y="1936751"/>
            <a:ext cx="3703320" cy="2533650"/>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smtClean="0"/>
              <a:t>Modifier les styles du texte du masque</a:t>
            </a:r>
          </a:p>
        </p:txBody>
      </p:sp>
      <p:sp>
        <p:nvSpPr>
          <p:cNvPr id="6" name="Content Placeholder 5"/>
          <p:cNvSpPr>
            <a:spLocks noGrp="1"/>
          </p:cNvSpPr>
          <p:nvPr>
            <p:ph sz="quarter" idx="4"/>
          </p:nvPr>
        </p:nvSpPr>
        <p:spPr>
          <a:xfrm>
            <a:off x="4663440" y="1936751"/>
            <a:ext cx="3703320" cy="2533650"/>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9284625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083436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5794474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fr-FR" smtClean="0"/>
              <a:t>Modifiez le style du titre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smtClean="0"/>
              <a:t>Modifier les styles du texte du masque</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886655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5227884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7156545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2228893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lgn="ctr">
              <a:spcBef>
                <a:spcPts val="0"/>
              </a:spcBef>
              <a:spcAft>
                <a:spcPts val="0"/>
              </a:spcAft>
              <a:buSzPts val="2800"/>
              <a:buNone/>
              <a:defRPr>
                <a:latin typeface="Consolas" panose="020B0609020204030204" pitchFamily="49" charset="0"/>
                <a:cs typeface="Consolas" panose="020B0609020204030204" pitchFamily="49"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171575" y="659425"/>
            <a:ext cx="8849700" cy="4360500"/>
          </a:xfrm>
          <a:prstGeom prst="rect">
            <a:avLst/>
          </a:prstGeom>
          <a:noFill/>
        </p:spPr>
        <p:txBody>
          <a:bodyPr spcFirstLastPara="1" wrap="square" lIns="91425" tIns="91425" rIns="91425" bIns="91425" anchor="t" anchorCtr="0"/>
          <a:lstStyle>
            <a:lvl1pPr marL="457200" lvl="0" indent="-342900">
              <a:spcBef>
                <a:spcPts val="0"/>
              </a:spcBef>
              <a:spcAft>
                <a:spcPts val="0"/>
              </a:spcAft>
              <a:buSzPts val="1800"/>
              <a:buChar char="➢"/>
              <a:defRPr>
                <a:latin typeface="Consolas" panose="020B0609020204030204" pitchFamily="49" charset="0"/>
                <a:cs typeface="Consolas" panose="020B0609020204030204" pitchFamily="49" charset="0"/>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Shape 19"/>
          <p:cNvSpPr txBox="1">
            <a:spLocks noGrp="1"/>
          </p:cNvSpPr>
          <p:nvPr>
            <p:ph type="sldNum" idx="12"/>
          </p:nvPr>
        </p:nvSpPr>
        <p:spPr>
          <a:xfrm>
            <a:off x="8307977" y="4749900"/>
            <a:ext cx="713298" cy="393600"/>
          </a:xfrm>
          <a:prstGeom prst="rect">
            <a:avLst/>
          </a:prstGeom>
        </p:spPr>
        <p:txBody>
          <a:bodyPr spcFirstLastPara="1" wrap="square" lIns="91425" tIns="91425" rIns="91425" bIns="91425" anchor="ctr" anchorCtr="0">
            <a:noAutofit/>
          </a:bodyPr>
          <a:lstStyle>
            <a:lvl1pPr lvl="0">
              <a:buNone/>
              <a:defRPr sz="1800">
                <a:solidFill>
                  <a:srgbClr val="08111A"/>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fr-FR" smtClean="0"/>
              <a:pPr/>
              <a:t>‹N°›</a:t>
            </a:fld>
            <a:endParaRPr lang="fr-FR" dirty="0"/>
          </a:p>
        </p:txBody>
      </p:sp>
    </p:spTree>
    <p:extLst>
      <p:ext uri="{BB962C8B-B14F-4D97-AF65-F5344CB8AC3E}">
        <p14:creationId xmlns:p14="http://schemas.microsoft.com/office/powerpoint/2010/main" val="39579173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atin typeface="Consolas" panose="020B0609020204030204" pitchFamily="49" charset="0"/>
                <a:cs typeface="Consolas" panose="020B0609020204030204" pitchFamily="49"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171575" y="659425"/>
            <a:ext cx="8849700" cy="43605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atin typeface="Consolas" panose="020B0609020204030204" pitchFamily="49" charset="0"/>
                <a:cs typeface="Consolas" panose="020B0609020204030204" pitchFamily="49" charset="0"/>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sz="14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fr-FR" smtClean="0"/>
              <a:t>Modifiez le style du titre</a:t>
            </a:r>
            <a:endParaRPr lang="en-US" dirty="0"/>
          </a:p>
        </p:txBody>
      </p:sp>
      <p:sp>
        <p:nvSpPr>
          <p:cNvPr id="3" name="Text Placeholder 2"/>
          <p:cNvSpPr>
            <a:spLocks noGrp="1"/>
          </p:cNvSpPr>
          <p:nvPr>
            <p:ph type="body" idx="1"/>
          </p:nvPr>
        </p:nvSpPr>
        <p:spPr>
          <a:xfrm>
            <a:off x="800100" y="296258"/>
            <a:ext cx="7543800" cy="3017520"/>
          </a:xfrm>
          <a:prstGeom prst="rect">
            <a:avLst/>
          </a:prstGeom>
        </p:spPr>
        <p:txBody>
          <a:bodyPr vert="horz" lIns="0" tIns="45720" rIns="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spcBef>
                <a:spcPts val="0"/>
              </a:spcBef>
              <a:spcAft>
                <a:spcPts val="0"/>
              </a:spcAft>
              <a:buNone/>
            </a:pPr>
            <a:fld id="{00000000-1234-1234-1234-123412341234}" type="slidenum">
              <a:rPr lang="fr-FR" smtClean="0"/>
              <a:t>‹N°›</a:t>
            </a:fld>
            <a:endParaRPr lang="fr-FR"/>
          </a:p>
        </p:txBody>
      </p:sp>
      <p:pic>
        <p:nvPicPr>
          <p:cNvPr id="15" name="Image 14"/>
          <p:cNvPicPr>
            <a:picLocks noChangeAspect="1"/>
          </p:cNvPicPr>
          <p:nvPr userDrawn="1"/>
        </p:nvPicPr>
        <p:blipFill>
          <a:blip r:embed="rId14"/>
          <a:stretch>
            <a:fillRect/>
          </a:stretch>
        </p:blipFill>
        <p:spPr>
          <a:xfrm flipV="1">
            <a:off x="0" y="4800236"/>
            <a:ext cx="9144001" cy="346530"/>
          </a:xfrm>
          <a:prstGeom prst="rect">
            <a:avLst/>
          </a:prstGeom>
        </p:spPr>
      </p:pic>
    </p:spTree>
    <p:extLst>
      <p:ext uri="{BB962C8B-B14F-4D97-AF65-F5344CB8AC3E}">
        <p14:creationId xmlns:p14="http://schemas.microsoft.com/office/powerpoint/2010/main" val="424685503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hf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15.gi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http://jscut.org/RenderPath.html" TargetMode="External"/><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fr.wikipedia.org/wiki/Machine-outil" TargetMode="External"/><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13.jp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0" y="2"/>
            <a:ext cx="9144000" cy="6099232"/>
          </a:xfrm>
          <a:prstGeom prst="rect">
            <a:avLst/>
          </a:prstGeom>
          <a:noFill/>
          <a:ln>
            <a:noFill/>
          </a:ln>
        </p:spPr>
      </p:pic>
      <p:sp>
        <p:nvSpPr>
          <p:cNvPr id="55" name="Shape 55"/>
          <p:cNvSpPr txBox="1">
            <a:spLocks noGrp="1"/>
          </p:cNvSpPr>
          <p:nvPr>
            <p:ph type="ctrTitle"/>
          </p:nvPr>
        </p:nvSpPr>
        <p:spPr>
          <a:xfrm>
            <a:off x="3334175" y="865389"/>
            <a:ext cx="5165700" cy="957900"/>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chemeClr val="dk1"/>
              </a:buClr>
              <a:buSzPts val="4200"/>
              <a:buFont typeface="Economica"/>
              <a:buNone/>
            </a:pPr>
            <a:r>
              <a:rPr lang="fr" sz="3000" dirty="0">
                <a:solidFill>
                  <a:srgbClr val="000000"/>
                </a:solidFill>
                <a:latin typeface="Consolas" panose="020B0609020204030204" pitchFamily="49" charset="0"/>
                <a:ea typeface="Roboto Mono"/>
                <a:cs typeface="Consolas" panose="020B0609020204030204" pitchFamily="49" charset="0"/>
                <a:sym typeface="Roboto Mono"/>
              </a:rPr>
              <a:t>Interpréteur de commandes d’usinage</a:t>
            </a:r>
            <a:endParaRPr sz="3000" i="0" u="none" strike="noStrike" cap="none" dirty="0">
              <a:solidFill>
                <a:srgbClr val="000000"/>
              </a:solidFill>
              <a:latin typeface="Consolas" panose="020B0609020204030204" pitchFamily="49" charset="0"/>
              <a:ea typeface="Roboto Mono"/>
              <a:cs typeface="Consolas" panose="020B0609020204030204" pitchFamily="49" charset="0"/>
              <a:sym typeface="Roboto Mono"/>
            </a:endParaRPr>
          </a:p>
        </p:txBody>
      </p:sp>
      <p:sp>
        <p:nvSpPr>
          <p:cNvPr id="56" name="Shape 56"/>
          <p:cNvSpPr txBox="1"/>
          <p:nvPr/>
        </p:nvSpPr>
        <p:spPr>
          <a:xfrm>
            <a:off x="3201275" y="2590793"/>
            <a:ext cx="5431500" cy="47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fr" sz="1600" dirty="0">
                <a:solidFill>
                  <a:schemeClr val="dk1"/>
                </a:solidFill>
                <a:latin typeface="Consolas" panose="020B0609020204030204" pitchFamily="49" charset="0"/>
                <a:ea typeface="Roboto Mono"/>
                <a:cs typeface="Consolas" panose="020B0609020204030204" pitchFamily="49" charset="0"/>
                <a:sym typeface="Roboto Mono"/>
              </a:rPr>
              <a:t>Youssra SBITRI</a:t>
            </a:r>
            <a:r>
              <a:rPr lang="fr" sz="800" dirty="0">
                <a:solidFill>
                  <a:schemeClr val="dk1"/>
                </a:solidFill>
                <a:latin typeface="Consolas" panose="020B0609020204030204" pitchFamily="49" charset="0"/>
                <a:ea typeface="Roboto Mono"/>
                <a:cs typeface="Consolas" panose="020B0609020204030204" pitchFamily="49" charset="0"/>
                <a:sym typeface="Roboto Mono"/>
              </a:rPr>
              <a:t> </a:t>
            </a:r>
            <a:r>
              <a:rPr lang="fr" sz="1600" dirty="0">
                <a:solidFill>
                  <a:schemeClr val="dk1"/>
                </a:solidFill>
                <a:latin typeface="Consolas" panose="020B0609020204030204" pitchFamily="49" charset="0"/>
                <a:ea typeface="Roboto Mono"/>
                <a:cs typeface="Consolas" panose="020B0609020204030204" pitchFamily="49" charset="0"/>
                <a:sym typeface="Roboto Mono"/>
              </a:rPr>
              <a:t>·</a:t>
            </a:r>
            <a:r>
              <a:rPr lang="fr" sz="800" dirty="0">
                <a:solidFill>
                  <a:schemeClr val="dk1"/>
                </a:solidFill>
                <a:latin typeface="Consolas" panose="020B0609020204030204" pitchFamily="49" charset="0"/>
                <a:ea typeface="Roboto Mono"/>
                <a:cs typeface="Consolas" panose="020B0609020204030204" pitchFamily="49" charset="0"/>
                <a:sym typeface="Roboto Mono"/>
              </a:rPr>
              <a:t> </a:t>
            </a:r>
            <a:r>
              <a:rPr lang="fr" sz="1600" dirty="0">
                <a:solidFill>
                  <a:schemeClr val="dk1"/>
                </a:solidFill>
                <a:latin typeface="Consolas" panose="020B0609020204030204" pitchFamily="49" charset="0"/>
                <a:ea typeface="Roboto Mono"/>
                <a:cs typeface="Consolas" panose="020B0609020204030204" pitchFamily="49" charset="0"/>
                <a:sym typeface="Roboto Mono"/>
              </a:rPr>
              <a:t>Tatiana PLIYA</a:t>
            </a:r>
            <a:r>
              <a:rPr lang="fr" sz="800" dirty="0">
                <a:solidFill>
                  <a:schemeClr val="dk1"/>
                </a:solidFill>
                <a:latin typeface="Consolas" panose="020B0609020204030204" pitchFamily="49" charset="0"/>
                <a:ea typeface="Roboto Mono"/>
                <a:cs typeface="Consolas" panose="020B0609020204030204" pitchFamily="49" charset="0"/>
                <a:sym typeface="Roboto Mono"/>
              </a:rPr>
              <a:t> </a:t>
            </a:r>
            <a:r>
              <a:rPr lang="fr" sz="1600" dirty="0">
                <a:solidFill>
                  <a:schemeClr val="dk1"/>
                </a:solidFill>
                <a:latin typeface="Consolas" panose="020B0609020204030204" pitchFamily="49" charset="0"/>
                <a:ea typeface="Roboto Mono"/>
                <a:cs typeface="Consolas" panose="020B0609020204030204" pitchFamily="49" charset="0"/>
                <a:sym typeface="Roboto Mono"/>
              </a:rPr>
              <a:t>·</a:t>
            </a:r>
            <a:r>
              <a:rPr lang="fr" sz="800" dirty="0">
                <a:solidFill>
                  <a:schemeClr val="dk1"/>
                </a:solidFill>
                <a:latin typeface="Consolas" panose="020B0609020204030204" pitchFamily="49" charset="0"/>
                <a:ea typeface="Roboto Mono"/>
                <a:cs typeface="Consolas" panose="020B0609020204030204" pitchFamily="49" charset="0"/>
                <a:sym typeface="Roboto Mono"/>
              </a:rPr>
              <a:t> </a:t>
            </a:r>
            <a:r>
              <a:rPr lang="fr" sz="1600" dirty="0">
                <a:solidFill>
                  <a:schemeClr val="dk1"/>
                </a:solidFill>
                <a:latin typeface="Consolas" panose="020B0609020204030204" pitchFamily="49" charset="0"/>
                <a:ea typeface="Roboto Mono"/>
                <a:cs typeface="Consolas" panose="020B0609020204030204" pitchFamily="49" charset="0"/>
                <a:sym typeface="Roboto Mono"/>
              </a:rPr>
              <a:t>Adrien TÉTAR</a:t>
            </a:r>
            <a:endParaRPr sz="1600" dirty="0">
              <a:latin typeface="Consolas" panose="020B0609020204030204" pitchFamily="49" charset="0"/>
              <a:ea typeface="Roboto Mono"/>
              <a:cs typeface="Consolas" panose="020B0609020204030204" pitchFamily="49" charset="0"/>
              <a:sym typeface="Roboto Mon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311700" y="204751"/>
            <a:ext cx="8520600" cy="578400"/>
          </a:xfrm>
          <a:prstGeom prst="rect">
            <a:avLst/>
          </a:prstGeom>
        </p:spPr>
        <p:txBody>
          <a:bodyPr spcFirstLastPara="1" vert="horz" wrap="square" lIns="91425" tIns="91425" rIns="91425" bIns="91425" rtlCol="0" anchor="t" anchorCtr="0">
            <a:noAutofit/>
          </a:bodyPr>
          <a:lstStyle/>
          <a:p>
            <a:pPr marL="457200" indent="-342900" algn="l">
              <a:lnSpc>
                <a:spcPct val="115000"/>
              </a:lnSpc>
              <a:buClr>
                <a:srgbClr val="526B8A"/>
              </a:buClr>
              <a:buSzPts val="1800"/>
              <a:buFontTx/>
              <a:buAutoNum type="romanUcPeriod"/>
            </a:pPr>
            <a:r>
              <a:rPr lang="fr" sz="2000" dirty="0" smtClean="0">
                <a:solidFill>
                  <a:srgbClr val="526B8A"/>
                </a:solidFill>
                <a:sym typeface="Arial"/>
              </a:rPr>
              <a:t>Qu’est </a:t>
            </a:r>
            <a:r>
              <a:rPr lang="fr" sz="2000" dirty="0">
                <a:solidFill>
                  <a:srgbClr val="526B8A"/>
                </a:solidFill>
                <a:sym typeface="Arial"/>
              </a:rPr>
              <a:t>ce que c’est l’usinage ?</a:t>
            </a:r>
            <a:endParaRPr sz="2000" dirty="0">
              <a:solidFill>
                <a:srgbClr val="526B8A"/>
              </a:solidFill>
              <a:sym typeface="Economica"/>
            </a:endParaRPr>
          </a:p>
        </p:txBody>
      </p:sp>
      <p:sp>
        <p:nvSpPr>
          <p:cNvPr id="237" name="Shape 237"/>
          <p:cNvSpPr txBox="1">
            <a:spLocks noGrp="1"/>
          </p:cNvSpPr>
          <p:nvPr>
            <p:ph type="body" idx="1"/>
          </p:nvPr>
        </p:nvSpPr>
        <p:spPr>
          <a:xfrm>
            <a:off x="91200" y="783150"/>
            <a:ext cx="9144000" cy="4353900"/>
          </a:xfrm>
          <a:prstGeom prst="rect">
            <a:avLst/>
          </a:prstGeom>
        </p:spPr>
        <p:txBody>
          <a:bodyPr spcFirstLastPara="1" vert="horz" wrap="square" lIns="91425" tIns="91425" rIns="91425" bIns="91425" rtlCol="0" anchor="t" anchorCtr="0">
            <a:noAutofit/>
          </a:bodyPr>
          <a:lstStyle/>
          <a:p>
            <a:pPr marL="114300">
              <a:lnSpc>
                <a:spcPct val="115000"/>
              </a:lnSpc>
              <a:buClr>
                <a:srgbClr val="526B8A"/>
              </a:buClr>
              <a:buNone/>
            </a:pPr>
            <a:endParaRPr lang="fr" sz="1400" spc="-38" dirty="0" smtClean="0">
              <a:solidFill>
                <a:srgbClr val="08111A"/>
              </a:solidFill>
            </a:endParaRPr>
          </a:p>
          <a:p>
            <a:pPr marL="114300">
              <a:lnSpc>
                <a:spcPct val="115000"/>
              </a:lnSpc>
              <a:buClr>
                <a:srgbClr val="526B8A"/>
              </a:buClr>
              <a:buNone/>
            </a:pPr>
            <a:r>
              <a:rPr lang="fr" sz="1400" spc="-38" dirty="0">
                <a:solidFill>
                  <a:srgbClr val="08111A"/>
                </a:solidFill>
              </a:rPr>
              <a:t>	</a:t>
            </a:r>
            <a:r>
              <a:rPr lang="fr" sz="1400" spc="-38" dirty="0" smtClean="0">
                <a:solidFill>
                  <a:srgbClr val="08111A"/>
                </a:solidFill>
              </a:rPr>
              <a:t>Langage </a:t>
            </a:r>
            <a:r>
              <a:rPr lang="fr" sz="1400" spc="-38" dirty="0">
                <a:solidFill>
                  <a:srgbClr val="08111A"/>
                </a:solidFill>
              </a:rPr>
              <a:t>de commande numérique : G-Code</a:t>
            </a:r>
            <a:endParaRPr sz="1400" spc="-38" dirty="0">
              <a:solidFill>
                <a:srgbClr val="08111A"/>
              </a:solidFill>
              <a:sym typeface="Open Sans"/>
            </a:endParaRPr>
          </a:p>
          <a:p>
            <a:pPr marL="114300">
              <a:lnSpc>
                <a:spcPct val="115000"/>
              </a:lnSpc>
              <a:buClr>
                <a:srgbClr val="526B8A"/>
              </a:buClr>
              <a:buNone/>
            </a:pPr>
            <a:endParaRPr sz="1400" spc="-38" dirty="0">
              <a:solidFill>
                <a:srgbClr val="08111A"/>
              </a:solidFill>
              <a:sym typeface="Open Sans"/>
            </a:endParaRPr>
          </a:p>
          <a:p>
            <a:pPr marL="114300">
              <a:lnSpc>
                <a:spcPct val="115000"/>
              </a:lnSpc>
              <a:buClr>
                <a:srgbClr val="526B8A"/>
              </a:buClr>
              <a:buNone/>
            </a:pPr>
            <a:endParaRPr sz="1400" spc="-38" dirty="0">
              <a:solidFill>
                <a:srgbClr val="08111A"/>
              </a:solidFill>
              <a:sym typeface="Open Sans"/>
            </a:endParaRPr>
          </a:p>
          <a:p>
            <a:pPr marL="114300">
              <a:lnSpc>
                <a:spcPct val="115000"/>
              </a:lnSpc>
              <a:buClr>
                <a:srgbClr val="526B8A"/>
              </a:buClr>
              <a:buNone/>
            </a:pPr>
            <a:endParaRPr sz="1400" spc="-38" dirty="0">
              <a:solidFill>
                <a:srgbClr val="08111A"/>
              </a:solidFill>
              <a:sym typeface="Open Sans"/>
            </a:endParaRPr>
          </a:p>
          <a:p>
            <a:pPr marL="114300">
              <a:lnSpc>
                <a:spcPct val="115000"/>
              </a:lnSpc>
              <a:buClr>
                <a:srgbClr val="526B8A"/>
              </a:buClr>
              <a:buNone/>
            </a:pPr>
            <a:endParaRPr sz="1400" spc="-38" dirty="0">
              <a:solidFill>
                <a:srgbClr val="08111A"/>
              </a:solidFill>
              <a:sym typeface="Open Sans"/>
            </a:endParaRPr>
          </a:p>
          <a:p>
            <a:pPr marL="114300">
              <a:lnSpc>
                <a:spcPct val="115000"/>
              </a:lnSpc>
              <a:buClr>
                <a:srgbClr val="526B8A"/>
              </a:buClr>
              <a:buNone/>
            </a:pPr>
            <a:endParaRPr sz="1400" spc="-38" dirty="0">
              <a:solidFill>
                <a:srgbClr val="08111A"/>
              </a:solidFill>
              <a:sym typeface="Open Sans"/>
            </a:endParaRPr>
          </a:p>
        </p:txBody>
      </p:sp>
      <p:pic>
        <p:nvPicPr>
          <p:cNvPr id="240" name="Shape 240"/>
          <p:cNvPicPr preferRelativeResize="0"/>
          <p:nvPr/>
        </p:nvPicPr>
        <p:blipFill>
          <a:blip r:embed="rId3">
            <a:alphaModFix/>
          </a:blip>
          <a:stretch>
            <a:fillRect/>
          </a:stretch>
        </p:blipFill>
        <p:spPr>
          <a:xfrm>
            <a:off x="4128950" y="651133"/>
            <a:ext cx="4684475" cy="3931851"/>
          </a:xfrm>
          <a:prstGeom prst="rect">
            <a:avLst/>
          </a:prstGeom>
          <a:noFill/>
          <a:ln>
            <a:noFill/>
          </a:ln>
        </p:spPr>
      </p:pic>
      <p:sp>
        <p:nvSpPr>
          <p:cNvPr id="245" name="Shape 245"/>
          <p:cNvSpPr txBox="1"/>
          <p:nvPr/>
        </p:nvSpPr>
        <p:spPr>
          <a:xfrm>
            <a:off x="2840450" y="3828825"/>
            <a:ext cx="921300" cy="345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grpSp>
        <p:nvGrpSpPr>
          <p:cNvPr id="2" name="Groupe 1"/>
          <p:cNvGrpSpPr/>
          <p:nvPr/>
        </p:nvGrpSpPr>
        <p:grpSpPr>
          <a:xfrm>
            <a:off x="200650" y="2040750"/>
            <a:ext cx="3708950" cy="1743325"/>
            <a:chOff x="200650" y="2040750"/>
            <a:chExt cx="3708950" cy="1743325"/>
          </a:xfrm>
        </p:grpSpPr>
        <p:pic>
          <p:nvPicPr>
            <p:cNvPr id="239" name="Shape 239"/>
            <p:cNvPicPr preferRelativeResize="0"/>
            <p:nvPr/>
          </p:nvPicPr>
          <p:blipFill>
            <a:blip r:embed="rId4">
              <a:alphaModFix/>
            </a:blip>
            <a:stretch>
              <a:fillRect/>
            </a:stretch>
          </p:blipFill>
          <p:spPr>
            <a:xfrm>
              <a:off x="311700" y="2040750"/>
              <a:ext cx="3371400" cy="652525"/>
            </a:xfrm>
            <a:prstGeom prst="rect">
              <a:avLst/>
            </a:prstGeom>
            <a:noFill/>
            <a:ln>
              <a:noFill/>
            </a:ln>
          </p:spPr>
        </p:pic>
        <p:cxnSp>
          <p:nvCxnSpPr>
            <p:cNvPr id="241" name="Shape 241"/>
            <p:cNvCxnSpPr/>
            <p:nvPr/>
          </p:nvCxnSpPr>
          <p:spPr>
            <a:xfrm flipH="1">
              <a:off x="608450" y="2651575"/>
              <a:ext cx="9600" cy="738900"/>
            </a:xfrm>
            <a:prstGeom prst="straightConnector1">
              <a:avLst/>
            </a:prstGeom>
            <a:noFill/>
            <a:ln w="9525" cap="flat" cmpd="sng">
              <a:solidFill>
                <a:schemeClr val="dk2"/>
              </a:solidFill>
              <a:prstDash val="solid"/>
              <a:round/>
              <a:headEnd type="none" w="med" len="med"/>
              <a:tailEnd type="triangle" w="med" len="med"/>
            </a:ln>
          </p:spPr>
        </p:cxnSp>
        <p:sp>
          <p:nvSpPr>
            <p:cNvPr id="242" name="Shape 242"/>
            <p:cNvSpPr txBox="1"/>
            <p:nvPr/>
          </p:nvSpPr>
          <p:spPr>
            <a:xfrm>
              <a:off x="200650" y="3390475"/>
              <a:ext cx="11133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1100"/>
                <a:t>Géométrie Pièce</a:t>
              </a:r>
              <a:endParaRPr sz="1100"/>
            </a:p>
          </p:txBody>
        </p:sp>
        <p:sp>
          <p:nvSpPr>
            <p:cNvPr id="243" name="Shape 243"/>
            <p:cNvSpPr txBox="1"/>
            <p:nvPr/>
          </p:nvSpPr>
          <p:spPr>
            <a:xfrm>
              <a:off x="1412100" y="3390475"/>
              <a:ext cx="11706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1100"/>
                <a:t>Trajectoire des outils</a:t>
              </a:r>
              <a:endParaRPr sz="1100"/>
            </a:p>
          </p:txBody>
        </p:sp>
        <p:cxnSp>
          <p:nvCxnSpPr>
            <p:cNvPr id="244" name="Shape 244"/>
            <p:cNvCxnSpPr/>
            <p:nvPr/>
          </p:nvCxnSpPr>
          <p:spPr>
            <a:xfrm flipH="1">
              <a:off x="1893175" y="2693275"/>
              <a:ext cx="9600" cy="738900"/>
            </a:xfrm>
            <a:prstGeom prst="straightConnector1">
              <a:avLst/>
            </a:prstGeom>
            <a:noFill/>
            <a:ln w="9525" cap="flat" cmpd="sng">
              <a:solidFill>
                <a:schemeClr val="dk2"/>
              </a:solidFill>
              <a:prstDash val="solid"/>
              <a:round/>
              <a:headEnd type="none" w="med" len="med"/>
              <a:tailEnd type="triangle" w="med" len="med"/>
            </a:ln>
          </p:spPr>
        </p:cxnSp>
        <p:sp>
          <p:nvSpPr>
            <p:cNvPr id="246" name="Shape 246"/>
            <p:cNvSpPr txBox="1"/>
            <p:nvPr/>
          </p:nvSpPr>
          <p:spPr>
            <a:xfrm>
              <a:off x="2834400" y="3390475"/>
              <a:ext cx="1075200" cy="393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sz="1100" dirty="0"/>
                <a:t>Réalisation de </a:t>
              </a:r>
              <a:r>
                <a:rPr lang="fr" sz="1100" dirty="0" smtClean="0"/>
                <a:t>la pièce</a:t>
              </a:r>
              <a:endParaRPr sz="1100" dirty="0"/>
            </a:p>
          </p:txBody>
        </p:sp>
        <p:cxnSp>
          <p:nvCxnSpPr>
            <p:cNvPr id="247" name="Shape 247"/>
            <p:cNvCxnSpPr/>
            <p:nvPr/>
          </p:nvCxnSpPr>
          <p:spPr>
            <a:xfrm flipH="1">
              <a:off x="3376750" y="2651575"/>
              <a:ext cx="9600" cy="738900"/>
            </a:xfrm>
            <a:prstGeom prst="straightConnector1">
              <a:avLst/>
            </a:prstGeom>
            <a:noFill/>
            <a:ln w="9525" cap="flat" cmpd="sng">
              <a:solidFill>
                <a:schemeClr val="dk2"/>
              </a:solidFill>
              <a:prstDash val="solid"/>
              <a:round/>
              <a:headEnd type="none" w="med" len="med"/>
              <a:tailEnd type="triangle" w="med" len="med"/>
            </a:ln>
          </p:spPr>
        </p:cxnSp>
      </p:grpSp>
      <p:sp>
        <p:nvSpPr>
          <p:cNvPr id="3" name="Espace réservé du numéro de diapositive 2"/>
          <p:cNvSpPr>
            <a:spLocks noGrp="1"/>
          </p:cNvSpPr>
          <p:nvPr>
            <p:ph type="sldNum" idx="12"/>
          </p:nvPr>
        </p:nvSpPr>
        <p:spPr/>
        <p:txBody>
          <a:bodyPr/>
          <a:lstStyle/>
          <a:p>
            <a:fld id="{00000000-1234-1234-1234-123412341234}" type="slidenum">
              <a:rPr lang="fr-FR" smtClean="0"/>
              <a:pPr/>
              <a:t>10</a:t>
            </a:fld>
            <a:endParaRPr lang="fr-FR" dirty="0"/>
          </a:p>
        </p:txBody>
      </p:sp>
    </p:spTree>
    <p:extLst>
      <p:ext uri="{BB962C8B-B14F-4D97-AF65-F5344CB8AC3E}">
        <p14:creationId xmlns:p14="http://schemas.microsoft.com/office/powerpoint/2010/main" val="21329536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71575" y="86725"/>
            <a:ext cx="8520600" cy="572700"/>
          </a:xfrm>
          <a:prstGeom prst="rect">
            <a:avLst/>
          </a:prstGeom>
          <a:noFill/>
          <a:ln>
            <a:noFill/>
          </a:ln>
        </p:spPr>
        <p:txBody>
          <a:bodyPr spcFirstLastPara="1" wrap="square" lIns="91425" tIns="91425" rIns="91425" bIns="91425" anchor="t" anchorCtr="0">
            <a:noAutofit/>
          </a:bodyPr>
          <a:lstStyle/>
          <a:p>
            <a:pPr marL="628650" indent="-514350" algn="l">
              <a:lnSpc>
                <a:spcPct val="115000"/>
              </a:lnSpc>
              <a:buClr>
                <a:srgbClr val="526B8A"/>
              </a:buClr>
              <a:buSzPts val="1800"/>
              <a:buFont typeface="+mj-lt"/>
              <a:buAutoNum type="romanUcPeriod" startAt="2"/>
            </a:pPr>
            <a:r>
              <a:rPr lang="fr" sz="2000" dirty="0" smtClean="0">
                <a:solidFill>
                  <a:srgbClr val="526B8A"/>
                </a:solidFill>
                <a:ea typeface="Arial"/>
                <a:sym typeface="Arial"/>
              </a:rPr>
              <a:t>Base </a:t>
            </a:r>
            <a:r>
              <a:rPr lang="fr" sz="2000" dirty="0">
                <a:solidFill>
                  <a:srgbClr val="526B8A"/>
                </a:solidFill>
                <a:ea typeface="Arial"/>
                <a:sym typeface="Arial"/>
              </a:rPr>
              <a:t>de connaissances en usinage</a:t>
            </a:r>
            <a:endParaRPr sz="2000" dirty="0">
              <a:solidFill>
                <a:srgbClr val="526B8A"/>
              </a:solidFill>
              <a:ea typeface="Arial"/>
              <a:sym typeface="Arial"/>
            </a:endParaRPr>
          </a:p>
        </p:txBody>
      </p:sp>
      <p:sp>
        <p:nvSpPr>
          <p:cNvPr id="253" name="Shape 253"/>
          <p:cNvSpPr txBox="1">
            <a:spLocks noGrp="1"/>
          </p:cNvSpPr>
          <p:nvPr>
            <p:ph type="body" idx="1"/>
          </p:nvPr>
        </p:nvSpPr>
        <p:spPr>
          <a:xfrm>
            <a:off x="171575" y="537375"/>
            <a:ext cx="6982260" cy="4482600"/>
          </a:xfrm>
          <a:prstGeom prst="rect">
            <a:avLst/>
          </a:prstGeom>
        </p:spPr>
        <p:txBody>
          <a:bodyPr spcFirstLastPara="1" wrap="square" lIns="91425" tIns="91425" rIns="91425" bIns="91425" anchor="t" anchorCtr="0">
            <a:noAutofit/>
          </a:bodyPr>
          <a:lstStyle/>
          <a:p>
            <a:pPr marL="114300" lvl="0" indent="0" rtl="0">
              <a:spcBef>
                <a:spcPts val="0"/>
              </a:spcBef>
              <a:spcAft>
                <a:spcPts val="0"/>
              </a:spcAft>
              <a:buClr>
                <a:srgbClr val="434343"/>
              </a:buClr>
              <a:buSzPts val="1800"/>
              <a:buNone/>
            </a:pPr>
            <a:r>
              <a:rPr lang="fr" sz="1400" spc="-38" dirty="0" smtClean="0">
                <a:solidFill>
                  <a:srgbClr val="08111A"/>
                </a:solidFill>
              </a:rPr>
              <a:t>	Les </a:t>
            </a:r>
            <a:r>
              <a:rPr lang="fr" sz="1400" spc="-38" dirty="0">
                <a:solidFill>
                  <a:srgbClr val="08111A"/>
                </a:solidFill>
              </a:rPr>
              <a:t>paramètres et conditions de coupe</a:t>
            </a:r>
            <a:endParaRPr sz="1400" spc="-38" dirty="0">
              <a:solidFill>
                <a:srgbClr val="08111A"/>
              </a:solidFill>
            </a:endParaRPr>
          </a:p>
          <a:p>
            <a:pPr marL="0" lvl="0" indent="0" rtl="0">
              <a:spcBef>
                <a:spcPts val="1600"/>
              </a:spcBef>
              <a:spcAft>
                <a:spcPts val="0"/>
              </a:spcAft>
              <a:buNone/>
            </a:pPr>
            <a:r>
              <a:rPr lang="fr" sz="1400" dirty="0">
                <a:solidFill>
                  <a:srgbClr val="434343"/>
                </a:solidFill>
              </a:rPr>
              <a:t>Exemple : Fraisage grande vitesse de l’acier </a:t>
            </a:r>
            <a:r>
              <a:rPr lang="fr" sz="1400" dirty="0" smtClean="0">
                <a:solidFill>
                  <a:srgbClr val="434343"/>
                </a:solidFill>
              </a:rPr>
              <a:t>(CK45</a:t>
            </a:r>
            <a:r>
              <a:rPr lang="fr" sz="1400" dirty="0">
                <a:solidFill>
                  <a:srgbClr val="434343"/>
                </a:solidFill>
              </a:rPr>
              <a:t>) avec outil P20/25</a:t>
            </a:r>
            <a:endParaRPr sz="1400" dirty="0">
              <a:solidFill>
                <a:srgbClr val="434343"/>
              </a:solidFill>
            </a:endParaRPr>
          </a:p>
          <a:p>
            <a:pPr marL="615950" lvl="1" indent="0" rtl="0">
              <a:spcBef>
                <a:spcPts val="1600"/>
              </a:spcBef>
              <a:spcAft>
                <a:spcPts val="0"/>
              </a:spcAft>
              <a:buClr>
                <a:srgbClr val="434343"/>
              </a:buClr>
              <a:buSzPts val="1100"/>
              <a:buNone/>
            </a:pPr>
            <a:endParaRPr sz="1100" dirty="0">
              <a:solidFill>
                <a:srgbClr val="434343"/>
              </a:solidFill>
            </a:endParaRPr>
          </a:p>
          <a:p>
            <a:pPr marL="0" lvl="0" indent="0">
              <a:lnSpc>
                <a:spcPct val="100000"/>
              </a:lnSpc>
              <a:spcAft>
                <a:spcPts val="0"/>
              </a:spcAft>
              <a:buNone/>
            </a:pPr>
            <a:r>
              <a:rPr lang="fr" sz="1100" b="1" dirty="0" smtClean="0">
                <a:solidFill>
                  <a:srgbClr val="434343"/>
                </a:solidFill>
              </a:rPr>
              <a:t>Géométrie</a:t>
            </a:r>
            <a:endParaRPr lang="fr" sz="1100" b="1" dirty="0">
              <a:solidFill>
                <a:srgbClr val="434343"/>
              </a:solidFill>
            </a:endParaRPr>
          </a:p>
          <a:p>
            <a:pPr marL="0" lvl="0" indent="0">
              <a:lnSpc>
                <a:spcPct val="100000"/>
              </a:lnSpc>
              <a:spcAft>
                <a:spcPts val="0"/>
              </a:spcAft>
              <a:buNone/>
            </a:pPr>
            <a:r>
              <a:rPr lang="fr" sz="1100" dirty="0" smtClean="0">
                <a:solidFill>
                  <a:srgbClr val="434343"/>
                </a:solidFill>
              </a:rPr>
              <a:t>de </a:t>
            </a:r>
            <a:r>
              <a:rPr lang="fr" sz="1600" dirty="0">
                <a:solidFill>
                  <a:srgbClr val="434343"/>
                </a:solidFill>
              </a:rPr>
              <a:t>16° à 12° </a:t>
            </a:r>
            <a:r>
              <a:rPr lang="fr" sz="1600" dirty="0" smtClean="0">
                <a:solidFill>
                  <a:srgbClr val="434343"/>
                </a:solidFill>
              </a:rPr>
              <a:t>    </a:t>
            </a:r>
            <a:r>
              <a:rPr lang="fr" sz="1100" dirty="0" smtClean="0">
                <a:solidFill>
                  <a:srgbClr val="434343"/>
                </a:solidFill>
              </a:rPr>
              <a:t>Augmenter </a:t>
            </a:r>
            <a:r>
              <a:rPr lang="fr" sz="1100" dirty="0">
                <a:solidFill>
                  <a:srgbClr val="434343"/>
                </a:solidFill>
              </a:rPr>
              <a:t>durée de vie de </a:t>
            </a:r>
            <a:r>
              <a:rPr lang="fr-FR" sz="1600" dirty="0" smtClean="0">
                <a:solidFill>
                  <a:srgbClr val="434343"/>
                </a:solidFill>
              </a:rPr>
              <a:t>2 mn</a:t>
            </a:r>
            <a:endParaRPr sz="1600" dirty="0">
              <a:solidFill>
                <a:srgbClr val="434343"/>
              </a:solidFill>
            </a:endParaRPr>
          </a:p>
          <a:p>
            <a:pPr marL="0" lvl="0" indent="0">
              <a:lnSpc>
                <a:spcPct val="100000"/>
              </a:lnSpc>
              <a:spcBef>
                <a:spcPts val="1600"/>
              </a:spcBef>
              <a:spcAft>
                <a:spcPts val="0"/>
              </a:spcAft>
              <a:buNone/>
            </a:pPr>
            <a:r>
              <a:rPr lang="fr" sz="1100" b="1" dirty="0" smtClean="0">
                <a:solidFill>
                  <a:srgbClr val="434343"/>
                </a:solidFill>
              </a:rPr>
              <a:t>Vitesse </a:t>
            </a:r>
            <a:r>
              <a:rPr lang="fr" sz="1100" b="1" dirty="0">
                <a:solidFill>
                  <a:srgbClr val="434343"/>
                </a:solidFill>
              </a:rPr>
              <a:t>de </a:t>
            </a:r>
            <a:r>
              <a:rPr lang="fr" sz="1100" b="1" dirty="0" smtClean="0">
                <a:solidFill>
                  <a:srgbClr val="434343"/>
                </a:solidFill>
              </a:rPr>
              <a:t>coupe</a:t>
            </a:r>
          </a:p>
          <a:p>
            <a:pPr marL="0" lvl="0" indent="0">
              <a:lnSpc>
                <a:spcPct val="100000"/>
              </a:lnSpc>
              <a:spcAft>
                <a:spcPts val="0"/>
              </a:spcAft>
              <a:buNone/>
            </a:pPr>
            <a:r>
              <a:rPr lang="fr" sz="1100" dirty="0" smtClean="0">
                <a:solidFill>
                  <a:srgbClr val="434343"/>
                </a:solidFill>
              </a:rPr>
              <a:t>[</a:t>
            </a:r>
            <a:r>
              <a:rPr lang="fr" sz="1400" dirty="0">
                <a:solidFill>
                  <a:srgbClr val="434343"/>
                </a:solidFill>
              </a:rPr>
              <a:t>500 et 700 m/min</a:t>
            </a:r>
            <a:r>
              <a:rPr lang="fr" sz="1100" dirty="0">
                <a:solidFill>
                  <a:srgbClr val="434343"/>
                </a:solidFill>
              </a:rPr>
              <a:t>] équilibre optimal </a:t>
            </a:r>
            <a:r>
              <a:rPr lang="fr" sz="1100" dirty="0" smtClean="0">
                <a:solidFill>
                  <a:srgbClr val="434343"/>
                </a:solidFill>
              </a:rPr>
              <a:t>entre taux </a:t>
            </a:r>
            <a:r>
              <a:rPr lang="fr" sz="1100" dirty="0">
                <a:solidFill>
                  <a:srgbClr val="434343"/>
                </a:solidFill>
              </a:rPr>
              <a:t>d’enlèvement de matière </a:t>
            </a:r>
            <a:endParaRPr lang="fr" sz="1100" dirty="0" smtClean="0">
              <a:solidFill>
                <a:srgbClr val="434343"/>
              </a:solidFill>
            </a:endParaRPr>
          </a:p>
          <a:p>
            <a:pPr marL="0" lvl="0" indent="0">
              <a:spcAft>
                <a:spcPts val="0"/>
              </a:spcAft>
              <a:buNone/>
            </a:pPr>
            <a:r>
              <a:rPr lang="fr" sz="1100" dirty="0" smtClean="0">
                <a:solidFill>
                  <a:srgbClr val="434343"/>
                </a:solidFill>
              </a:rPr>
              <a:t>		      et </a:t>
            </a:r>
            <a:r>
              <a:rPr lang="fr" sz="1100" dirty="0">
                <a:solidFill>
                  <a:srgbClr val="434343"/>
                </a:solidFill>
              </a:rPr>
              <a:t>faible usure de l’outil </a:t>
            </a:r>
            <a:endParaRPr sz="1100" dirty="0">
              <a:solidFill>
                <a:srgbClr val="434343"/>
              </a:solidFill>
            </a:endParaRPr>
          </a:p>
          <a:p>
            <a:pPr marL="0" lvl="0" indent="0">
              <a:lnSpc>
                <a:spcPct val="150000"/>
              </a:lnSpc>
              <a:spcAft>
                <a:spcPts val="0"/>
              </a:spcAft>
              <a:buNone/>
            </a:pPr>
            <a:r>
              <a:rPr lang="fr" sz="1100" b="1" dirty="0" smtClean="0">
                <a:solidFill>
                  <a:srgbClr val="434343"/>
                </a:solidFill>
              </a:rPr>
              <a:t>Vitesse </a:t>
            </a:r>
            <a:r>
              <a:rPr lang="fr" sz="1100" b="1" dirty="0">
                <a:solidFill>
                  <a:srgbClr val="434343"/>
                </a:solidFill>
              </a:rPr>
              <a:t>d’avance </a:t>
            </a:r>
            <a:r>
              <a:rPr lang="fr" sz="1100" dirty="0" smtClean="0">
                <a:solidFill>
                  <a:srgbClr val="434343"/>
                </a:solidFill>
              </a:rPr>
              <a:t> </a:t>
            </a:r>
          </a:p>
          <a:p>
            <a:pPr marL="0" lvl="0" indent="0">
              <a:lnSpc>
                <a:spcPct val="150000"/>
              </a:lnSpc>
              <a:spcAft>
                <a:spcPts val="0"/>
              </a:spcAft>
              <a:buNone/>
            </a:pPr>
            <a:r>
              <a:rPr lang="fr" sz="1100" dirty="0" smtClean="0">
                <a:solidFill>
                  <a:srgbClr val="434343"/>
                </a:solidFill>
              </a:rPr>
              <a:t>Domaines </a:t>
            </a:r>
            <a:r>
              <a:rPr lang="fr" sz="1100" dirty="0">
                <a:solidFill>
                  <a:srgbClr val="434343"/>
                </a:solidFill>
              </a:rPr>
              <a:t>de vitesses de coupe étudiés </a:t>
            </a:r>
            <a:endParaRPr sz="1100" dirty="0">
              <a:solidFill>
                <a:srgbClr val="434343"/>
              </a:solidFill>
            </a:endParaRPr>
          </a:p>
          <a:p>
            <a:pPr marL="0" lvl="0" indent="0">
              <a:spcBef>
                <a:spcPts val="1600"/>
              </a:spcBef>
              <a:spcAft>
                <a:spcPts val="0"/>
              </a:spcAft>
              <a:buNone/>
            </a:pPr>
            <a:r>
              <a:rPr lang="fr" sz="1100" dirty="0">
                <a:solidFill>
                  <a:srgbClr val="434343"/>
                </a:solidFill>
              </a:rPr>
              <a:t>                                 </a:t>
            </a:r>
            <a:r>
              <a:rPr lang="fr" sz="1100" dirty="0" smtClean="0">
                <a:solidFill>
                  <a:srgbClr val="434343"/>
                </a:solidFill>
              </a:rPr>
              <a:t>Vc </a:t>
            </a:r>
            <a:r>
              <a:rPr lang="fr" sz="1100" dirty="0">
                <a:solidFill>
                  <a:srgbClr val="434343"/>
                </a:solidFill>
              </a:rPr>
              <a:t>= 400 m/min         fz = 0.47 </a:t>
            </a:r>
            <a:r>
              <a:rPr lang="fr" sz="1100" dirty="0" smtClean="0">
                <a:solidFill>
                  <a:srgbClr val="434343"/>
                </a:solidFill>
              </a:rPr>
              <a:t>mm/tr</a:t>
            </a:r>
            <a:endParaRPr sz="1100" dirty="0">
              <a:solidFill>
                <a:srgbClr val="434343"/>
              </a:solidFill>
            </a:endParaRPr>
          </a:p>
          <a:p>
            <a:pPr marL="0" lvl="0" indent="0">
              <a:spcBef>
                <a:spcPts val="1600"/>
              </a:spcBef>
              <a:spcAft>
                <a:spcPts val="0"/>
              </a:spcAft>
              <a:buNone/>
            </a:pPr>
            <a:r>
              <a:rPr lang="fr" sz="1100" dirty="0">
                <a:solidFill>
                  <a:srgbClr val="434343"/>
                </a:solidFill>
              </a:rPr>
              <a:t>                                 </a:t>
            </a:r>
            <a:r>
              <a:rPr lang="fr" sz="1100" dirty="0" smtClean="0">
                <a:solidFill>
                  <a:srgbClr val="434343"/>
                </a:solidFill>
              </a:rPr>
              <a:t>Vc </a:t>
            </a:r>
            <a:r>
              <a:rPr lang="fr" sz="1100" dirty="0">
                <a:solidFill>
                  <a:srgbClr val="434343"/>
                </a:solidFill>
              </a:rPr>
              <a:t>= 800 m/min         </a:t>
            </a:r>
            <a:r>
              <a:rPr lang="fr" sz="1100" dirty="0" smtClean="0">
                <a:solidFill>
                  <a:srgbClr val="434343"/>
                </a:solidFill>
              </a:rPr>
              <a:t>fz </a:t>
            </a:r>
            <a:r>
              <a:rPr lang="fr" sz="1100" dirty="0">
                <a:solidFill>
                  <a:srgbClr val="434343"/>
                </a:solidFill>
              </a:rPr>
              <a:t>= </a:t>
            </a:r>
            <a:r>
              <a:rPr lang="fr" sz="1100" dirty="0" smtClean="0">
                <a:solidFill>
                  <a:srgbClr val="434343"/>
                </a:solidFill>
              </a:rPr>
              <a:t>0.39mm/tr</a:t>
            </a:r>
            <a:endParaRPr sz="1100" dirty="0">
              <a:solidFill>
                <a:srgbClr val="434343"/>
              </a:solidFill>
            </a:endParaRPr>
          </a:p>
          <a:p>
            <a:pPr marL="0" lvl="0" indent="0">
              <a:spcBef>
                <a:spcPts val="1600"/>
              </a:spcBef>
              <a:spcAft>
                <a:spcPts val="0"/>
              </a:spcAft>
              <a:buNone/>
            </a:pPr>
            <a:r>
              <a:rPr lang="fr" sz="1100" dirty="0">
                <a:solidFill>
                  <a:srgbClr val="434343"/>
                </a:solidFill>
              </a:rPr>
              <a:t>                                 </a:t>
            </a:r>
            <a:r>
              <a:rPr lang="fr" sz="1100" dirty="0" smtClean="0">
                <a:solidFill>
                  <a:srgbClr val="434343"/>
                </a:solidFill>
              </a:rPr>
              <a:t>Vc </a:t>
            </a:r>
            <a:r>
              <a:rPr lang="fr" sz="1100" dirty="0">
                <a:solidFill>
                  <a:srgbClr val="434343"/>
                </a:solidFill>
              </a:rPr>
              <a:t>= 1600 m/min        </a:t>
            </a:r>
            <a:r>
              <a:rPr lang="fr" sz="1100" dirty="0" smtClean="0">
                <a:solidFill>
                  <a:srgbClr val="434343"/>
                </a:solidFill>
              </a:rPr>
              <a:t>fz </a:t>
            </a:r>
            <a:r>
              <a:rPr lang="fr" sz="1100" dirty="0">
                <a:solidFill>
                  <a:srgbClr val="434343"/>
                </a:solidFill>
              </a:rPr>
              <a:t>= </a:t>
            </a:r>
            <a:r>
              <a:rPr lang="fr" sz="1100" dirty="0" smtClean="0">
                <a:solidFill>
                  <a:srgbClr val="434343"/>
                </a:solidFill>
              </a:rPr>
              <a:t>0.23mm/tr</a:t>
            </a:r>
            <a:endParaRPr sz="1100" dirty="0">
              <a:solidFill>
                <a:srgbClr val="434343"/>
              </a:solidFill>
            </a:endParaRPr>
          </a:p>
          <a:p>
            <a:pPr marL="0" lvl="0" indent="0">
              <a:spcBef>
                <a:spcPts val="1600"/>
              </a:spcBef>
              <a:spcAft>
                <a:spcPts val="0"/>
              </a:spcAft>
              <a:buNone/>
            </a:pPr>
            <a:endParaRPr sz="1100" dirty="0">
              <a:solidFill>
                <a:srgbClr val="434343"/>
              </a:solidFill>
            </a:endParaRPr>
          </a:p>
          <a:p>
            <a:pPr marL="0" lvl="0" indent="0">
              <a:spcBef>
                <a:spcPts val="1600"/>
              </a:spcBef>
              <a:spcAft>
                <a:spcPts val="0"/>
              </a:spcAft>
              <a:buNone/>
            </a:pPr>
            <a:endParaRPr sz="1100" dirty="0">
              <a:solidFill>
                <a:srgbClr val="434343"/>
              </a:solidFill>
            </a:endParaRPr>
          </a:p>
          <a:p>
            <a:pPr marL="0" lvl="0" indent="0">
              <a:spcBef>
                <a:spcPts val="1600"/>
              </a:spcBef>
              <a:spcAft>
                <a:spcPts val="0"/>
              </a:spcAft>
              <a:buNone/>
            </a:pPr>
            <a:endParaRPr sz="1100" dirty="0"/>
          </a:p>
          <a:p>
            <a:pPr marL="0" lvl="0" indent="0" rtl="0">
              <a:spcBef>
                <a:spcPts val="1600"/>
              </a:spcBef>
              <a:spcAft>
                <a:spcPts val="0"/>
              </a:spcAft>
              <a:buNone/>
            </a:pPr>
            <a:r>
              <a:rPr lang="fr" sz="1100" dirty="0"/>
              <a:t> </a:t>
            </a:r>
            <a:endParaRPr sz="1100" dirty="0"/>
          </a:p>
          <a:p>
            <a:pPr marL="0" lvl="0" indent="0">
              <a:spcBef>
                <a:spcPts val="1600"/>
              </a:spcBef>
              <a:spcAft>
                <a:spcPts val="1600"/>
              </a:spcAft>
              <a:buNone/>
            </a:pPr>
            <a:endParaRPr sz="1400" dirty="0"/>
          </a:p>
        </p:txBody>
      </p:sp>
      <p:sp>
        <p:nvSpPr>
          <p:cNvPr id="254" name="Shape 2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fr"/>
              <a:t>11</a:t>
            </a:fld>
            <a:endParaRPr/>
          </a:p>
        </p:txBody>
      </p:sp>
      <p:cxnSp>
        <p:nvCxnSpPr>
          <p:cNvPr id="258" name="Shape 258"/>
          <p:cNvCxnSpPr/>
          <p:nvPr/>
        </p:nvCxnSpPr>
        <p:spPr>
          <a:xfrm>
            <a:off x="2428161" y="3493918"/>
            <a:ext cx="288000" cy="0"/>
          </a:xfrm>
          <a:prstGeom prst="straightConnector1">
            <a:avLst/>
          </a:prstGeom>
          <a:noFill/>
          <a:ln w="9525" cap="flat" cmpd="sng">
            <a:solidFill>
              <a:schemeClr val="dk2"/>
            </a:solidFill>
            <a:prstDash val="solid"/>
            <a:round/>
            <a:headEnd type="none" w="med" len="med"/>
            <a:tailEnd type="triangle" w="med" len="med"/>
          </a:ln>
        </p:spPr>
      </p:cxnSp>
      <p:cxnSp>
        <p:nvCxnSpPr>
          <p:cNvPr id="259" name="Shape 259"/>
          <p:cNvCxnSpPr/>
          <p:nvPr/>
        </p:nvCxnSpPr>
        <p:spPr>
          <a:xfrm>
            <a:off x="2418487" y="3857753"/>
            <a:ext cx="288000" cy="0"/>
          </a:xfrm>
          <a:prstGeom prst="straightConnector1">
            <a:avLst/>
          </a:prstGeom>
          <a:noFill/>
          <a:ln w="9525" cap="flat" cmpd="sng">
            <a:solidFill>
              <a:schemeClr val="dk2"/>
            </a:solidFill>
            <a:prstDash val="solid"/>
            <a:round/>
            <a:headEnd type="none" w="med" len="med"/>
            <a:tailEnd type="triangle" w="med" len="med"/>
          </a:ln>
        </p:spPr>
      </p:cxnSp>
      <p:cxnSp>
        <p:nvCxnSpPr>
          <p:cNvPr id="260" name="Shape 260"/>
          <p:cNvCxnSpPr/>
          <p:nvPr/>
        </p:nvCxnSpPr>
        <p:spPr>
          <a:xfrm>
            <a:off x="2428161" y="4208180"/>
            <a:ext cx="288000" cy="0"/>
          </a:xfrm>
          <a:prstGeom prst="straightConnector1">
            <a:avLst/>
          </a:prstGeom>
          <a:noFill/>
          <a:ln w="9525" cap="flat" cmpd="sng">
            <a:solidFill>
              <a:schemeClr val="dk2"/>
            </a:solidFill>
            <a:prstDash val="solid"/>
            <a:round/>
            <a:headEnd type="none" w="med" len="med"/>
            <a:tailEnd type="triangle" w="med" len="med"/>
          </a:ln>
        </p:spPr>
      </p:cxnSp>
      <p:sp>
        <p:nvSpPr>
          <p:cNvPr id="3" name="Flèche droite 2"/>
          <p:cNvSpPr/>
          <p:nvPr/>
        </p:nvSpPr>
        <p:spPr>
          <a:xfrm>
            <a:off x="1654482" y="1749074"/>
            <a:ext cx="228107" cy="24939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2449" y="1561143"/>
            <a:ext cx="2938710" cy="2204033"/>
          </a:xfrm>
          <a:prstGeom prst="rect">
            <a:avLst/>
          </a:prstGeom>
        </p:spPr>
      </p:pic>
    </p:spTree>
    <p:extLst>
      <p:ext uri="{BB962C8B-B14F-4D97-AF65-F5344CB8AC3E}">
        <p14:creationId xmlns:p14="http://schemas.microsoft.com/office/powerpoint/2010/main" val="4293211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Shape 170"/>
          <p:cNvSpPr txBox="1">
            <a:spLocks noGrp="1"/>
          </p:cNvSpPr>
          <p:nvPr>
            <p:ph type="sldNum" idx="12"/>
          </p:nvPr>
        </p:nvSpPr>
        <p:spPr>
          <a:prstGeom prst="rect">
            <a:avLst/>
          </a:prstGeom>
          <a:noFill/>
          <a:ln>
            <a:noFill/>
          </a:ln>
        </p:spPr>
        <p:txBody>
          <a:bodyPr spcFirstLastPara="1" vert="horz" wrap="square" lIns="91425" tIns="91425" rIns="91425" bIns="91425" rtlCol="0" anchor="ctr" anchorCtr="0">
            <a:noAutofit/>
          </a:bodyPr>
          <a:lstStyle/>
          <a:p>
            <a:fld id="{00000000-1234-1234-1234-123412341234}" type="slidenum">
              <a:rPr lang="fr" sz="1800">
                <a:solidFill>
                  <a:srgbClr val="08111A"/>
                </a:solidFill>
              </a:rPr>
              <a:pPr/>
              <a:t>12</a:t>
            </a:fld>
            <a:endParaRPr sz="1800">
              <a:solidFill>
                <a:srgbClr val="08111A"/>
              </a:solidFill>
            </a:endParaRPr>
          </a:p>
        </p:txBody>
      </p:sp>
      <p:pic>
        <p:nvPicPr>
          <p:cNvPr id="171" name="Shape 171"/>
          <p:cNvPicPr preferRelativeResize="0"/>
          <p:nvPr/>
        </p:nvPicPr>
        <p:blipFill rotWithShape="1">
          <a:blip r:embed="rId3">
            <a:alphaModFix/>
          </a:blip>
          <a:srcRect/>
          <a:stretch/>
        </p:blipFill>
        <p:spPr>
          <a:xfrm>
            <a:off x="2157510" y="1610885"/>
            <a:ext cx="4820233" cy="1757051"/>
          </a:xfrm>
          <a:prstGeom prst="rect">
            <a:avLst/>
          </a:prstGeom>
          <a:noFill/>
          <a:ln>
            <a:noFill/>
          </a:ln>
          <a:effectLst>
            <a:outerShdw blurRad="292100" dist="139700" dir="2700000" algn="tl" rotWithShape="0">
              <a:srgbClr val="333333">
                <a:alpha val="64705"/>
              </a:srgbClr>
            </a:outerShdw>
          </a:effectLst>
        </p:spPr>
      </p:pic>
      <p:sp>
        <p:nvSpPr>
          <p:cNvPr id="7" name="Rectangle 6"/>
          <p:cNvSpPr/>
          <p:nvPr/>
        </p:nvSpPr>
        <p:spPr>
          <a:xfrm>
            <a:off x="377487" y="184225"/>
            <a:ext cx="5724644" cy="423770"/>
          </a:xfrm>
          <a:prstGeom prst="rect">
            <a:avLst/>
          </a:prstGeom>
          <a:noFill/>
          <a:ln>
            <a:noFill/>
          </a:ln>
        </p:spPr>
        <p:txBody>
          <a:bodyPr spcFirstLastPara="1" wrap="square" lIns="91425" tIns="91425" rIns="91425" bIns="91425" anchor="t" anchorCtr="0">
            <a:noAutofit/>
          </a:bodyPr>
          <a:lstStyle/>
          <a:p>
            <a:pPr marL="628650" indent="-514350">
              <a:lnSpc>
                <a:spcPct val="115000"/>
              </a:lnSpc>
              <a:buClr>
                <a:srgbClr val="526B8A"/>
              </a:buClr>
              <a:buSzPts val="1800"/>
              <a:buFont typeface="+mj-lt"/>
              <a:buAutoNum type="romanUcPeriod" startAt="2"/>
            </a:pPr>
            <a:r>
              <a:rPr lang="fr-FR" sz="2000" dirty="0">
                <a:solidFill>
                  <a:srgbClr val="526B8A"/>
                </a:solidFill>
                <a:latin typeface="Consolas" panose="020B0609020204030204" pitchFamily="49" charset="0"/>
                <a:cs typeface="Consolas" panose="020B0609020204030204" pitchFamily="49" charset="0"/>
              </a:rPr>
              <a:t>Base de connaissances en usinage	</a:t>
            </a:r>
          </a:p>
        </p:txBody>
      </p:sp>
      <p:pic>
        <p:nvPicPr>
          <p:cNvPr id="172" name="Shape 172"/>
          <p:cNvPicPr preferRelativeResize="0"/>
          <p:nvPr/>
        </p:nvPicPr>
        <p:blipFill rotWithShape="1">
          <a:blip r:embed="rId4">
            <a:alphaModFix/>
          </a:blip>
          <a:srcRect l="9836" t="10200" r="13609" b="9293"/>
          <a:stretch/>
        </p:blipFill>
        <p:spPr>
          <a:xfrm>
            <a:off x="2495191" y="1106129"/>
            <a:ext cx="4144870" cy="3024339"/>
          </a:xfrm>
          <a:prstGeom prst="rect">
            <a:avLst/>
          </a:prstGeom>
          <a:noFill/>
          <a:ln>
            <a:noFill/>
          </a:ln>
          <a:effectLst>
            <a:outerShdw blurRad="292100" dist="139700" dir="2700000" algn="tl" rotWithShape="0">
              <a:srgbClr val="333333">
                <a:alpha val="64705"/>
              </a:srgbClr>
            </a:outerShdw>
          </a:effectLst>
        </p:spPr>
      </p:pic>
      <p:sp>
        <p:nvSpPr>
          <p:cNvPr id="2" name="Rectangle 1"/>
          <p:cNvSpPr/>
          <p:nvPr/>
        </p:nvSpPr>
        <p:spPr>
          <a:xfrm>
            <a:off x="753835" y="681483"/>
            <a:ext cx="2473882" cy="307777"/>
          </a:xfrm>
          <a:prstGeom prst="rect">
            <a:avLst/>
          </a:prstGeom>
        </p:spPr>
        <p:txBody>
          <a:bodyPr wrap="none">
            <a:spAutoFit/>
          </a:bodyPr>
          <a:lstStyle/>
          <a:p>
            <a:pPr marL="114300" lvl="0">
              <a:buClr>
                <a:srgbClr val="434343"/>
              </a:buClr>
              <a:buSzPts val="1800"/>
            </a:pPr>
            <a:r>
              <a:rPr lang="fr-FR" spc="-38" dirty="0" smtClean="0">
                <a:solidFill>
                  <a:srgbClr val="08111A"/>
                </a:solidFill>
                <a:latin typeface="Consolas" panose="020B0609020204030204" pitchFamily="49" charset="0"/>
                <a:cs typeface="Consolas" panose="020B0609020204030204" pitchFamily="49" charset="0"/>
              </a:rPr>
              <a:t>Le Couple Outil-Matière</a:t>
            </a:r>
            <a:endParaRPr lang="fr-FR" spc="-38" dirty="0">
              <a:solidFill>
                <a:srgbClr val="08111A"/>
              </a:solidFill>
              <a:latin typeface="Consolas" panose="020B0609020204030204" pitchFamily="49" charset="0"/>
              <a:cs typeface="Consolas" panose="020B0609020204030204" pitchFamily="49"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circle(in)">
                                      <p:cBhvr>
                                        <p:cTn id="7" dur="20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2000" fill="hold"/>
                                        <p:tgtEl>
                                          <p:spTgt spid="17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sldNum" idx="12"/>
          </p:nvPr>
        </p:nvSpPr>
        <p:spPr>
          <a:prstGeom prst="rect">
            <a:avLst/>
          </a:prstGeom>
        </p:spPr>
        <p:txBody>
          <a:bodyPr spcFirstLastPara="1" vert="horz" wrap="square" lIns="91425" tIns="91425" rIns="91425" bIns="91425" rtlCol="0" anchor="ctr" anchorCtr="0">
            <a:noAutofit/>
          </a:bodyPr>
          <a:lstStyle/>
          <a:p>
            <a:fld id="{00000000-1234-1234-1234-123412341234}" type="slidenum">
              <a:rPr lang="fr" sz="1800">
                <a:solidFill>
                  <a:srgbClr val="08111A"/>
                </a:solidFill>
              </a:rPr>
              <a:pPr/>
              <a:t>13</a:t>
            </a:fld>
            <a:endParaRPr sz="1800">
              <a:solidFill>
                <a:srgbClr val="08111A"/>
              </a:solidFill>
            </a:endParaRPr>
          </a:p>
        </p:txBody>
      </p:sp>
      <p:pic>
        <p:nvPicPr>
          <p:cNvPr id="200" name="Shape 200"/>
          <p:cNvPicPr preferRelativeResize="0"/>
          <p:nvPr/>
        </p:nvPicPr>
        <p:blipFill rotWithShape="1">
          <a:blip r:embed="rId3">
            <a:alphaModFix/>
          </a:blip>
          <a:srcRect/>
          <a:stretch/>
        </p:blipFill>
        <p:spPr>
          <a:xfrm>
            <a:off x="4529797" y="2139306"/>
            <a:ext cx="2847975" cy="428625"/>
          </a:xfrm>
          <a:prstGeom prst="rect">
            <a:avLst/>
          </a:prstGeom>
          <a:noFill/>
          <a:ln>
            <a:noFill/>
          </a:ln>
        </p:spPr>
      </p:pic>
      <p:sp>
        <p:nvSpPr>
          <p:cNvPr id="202" name="Shape 202"/>
          <p:cNvSpPr txBox="1"/>
          <p:nvPr/>
        </p:nvSpPr>
        <p:spPr>
          <a:xfrm>
            <a:off x="2303117" y="1716653"/>
            <a:ext cx="687989"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Economica"/>
              <a:buNone/>
            </a:pPr>
            <a:r>
              <a:rPr lang="fr" sz="1400" b="0" i="0" u="none" strike="noStrike" cap="none" dirty="0">
                <a:solidFill>
                  <a:srgbClr val="000000"/>
                </a:solidFill>
                <a:latin typeface="Consolas" panose="020B0609020204030204" pitchFamily="49" charset="0"/>
                <a:ea typeface="Economica"/>
                <a:cs typeface="Consolas" panose="020B0609020204030204" pitchFamily="49" charset="0"/>
                <a:sym typeface="Economica"/>
              </a:rPr>
              <a:t>Coupe</a:t>
            </a:r>
            <a:endParaRPr sz="1400" b="0" i="0" u="none" strike="noStrike" cap="none" dirty="0">
              <a:solidFill>
                <a:srgbClr val="000000"/>
              </a:solidFill>
              <a:latin typeface="Consolas" panose="020B0609020204030204" pitchFamily="49" charset="0"/>
              <a:ea typeface="Economica"/>
              <a:cs typeface="Consolas" panose="020B0609020204030204" pitchFamily="49" charset="0"/>
              <a:sym typeface="Economica"/>
            </a:endParaRPr>
          </a:p>
        </p:txBody>
      </p:sp>
      <p:sp>
        <p:nvSpPr>
          <p:cNvPr id="203" name="Shape 203"/>
          <p:cNvSpPr txBox="1"/>
          <p:nvPr/>
        </p:nvSpPr>
        <p:spPr>
          <a:xfrm>
            <a:off x="5163487" y="1730626"/>
            <a:ext cx="2165048"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Economica"/>
              <a:buNone/>
            </a:pPr>
            <a:r>
              <a:rPr lang="fr" sz="1400" b="0" i="0" u="none" strike="noStrike" cap="none" dirty="0">
                <a:solidFill>
                  <a:srgbClr val="000000"/>
                </a:solidFill>
                <a:latin typeface="Consolas" panose="020B0609020204030204" pitchFamily="49" charset="0"/>
                <a:ea typeface="Economica"/>
                <a:cs typeface="Consolas" panose="020B0609020204030204" pitchFamily="49" charset="0"/>
                <a:sym typeface="Economica"/>
              </a:rPr>
              <a:t>Vitesse d’avance</a:t>
            </a:r>
            <a:endParaRPr sz="1400" b="0" i="0" u="none" strike="noStrike" cap="none" dirty="0">
              <a:solidFill>
                <a:srgbClr val="000000"/>
              </a:solidFill>
              <a:latin typeface="Consolas" panose="020B0609020204030204" pitchFamily="49" charset="0"/>
              <a:ea typeface="Economica"/>
              <a:cs typeface="Consolas" panose="020B0609020204030204" pitchFamily="49" charset="0"/>
              <a:sym typeface="Economica"/>
            </a:endParaRPr>
          </a:p>
        </p:txBody>
      </p:sp>
      <p:sp>
        <p:nvSpPr>
          <p:cNvPr id="206" name="Shape 206"/>
          <p:cNvSpPr txBox="1"/>
          <p:nvPr/>
        </p:nvSpPr>
        <p:spPr>
          <a:xfrm>
            <a:off x="4529797" y="3133089"/>
            <a:ext cx="2798738" cy="276999"/>
          </a:xfrm>
          <a:prstGeom prst="rect">
            <a:avLst/>
          </a:prstGeom>
          <a:blipFill rotWithShape="1">
            <a:blip r:embed="rId4">
              <a:alphaModFix/>
            </a:blip>
            <a:stretch>
              <a:fillRect t="-31108" b="-4888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Font typeface="Arial"/>
              <a:buNone/>
            </a:pPr>
            <a:r>
              <a:rPr lang="fr" sz="1400" b="0" i="0" u="none" strike="noStrike" cap="none">
                <a:latin typeface="Arial"/>
                <a:ea typeface="Arial"/>
                <a:cs typeface="Arial"/>
                <a:sym typeface="Arial"/>
              </a:rPr>
              <a:t> </a:t>
            </a:r>
            <a:endParaRPr/>
          </a:p>
        </p:txBody>
      </p:sp>
      <p:cxnSp>
        <p:nvCxnSpPr>
          <p:cNvPr id="207" name="Shape 207"/>
          <p:cNvCxnSpPr/>
          <p:nvPr/>
        </p:nvCxnSpPr>
        <p:spPr>
          <a:xfrm>
            <a:off x="5929166" y="2729132"/>
            <a:ext cx="0" cy="303941"/>
          </a:xfrm>
          <a:prstGeom prst="straightConnector1">
            <a:avLst/>
          </a:prstGeom>
          <a:noFill/>
          <a:ln w="19050" cap="flat" cmpd="sng">
            <a:solidFill>
              <a:srgbClr val="5A3D34"/>
            </a:solidFill>
            <a:prstDash val="solid"/>
            <a:round/>
            <a:headEnd type="none" w="sm" len="sm"/>
            <a:tailEnd type="triangle" w="med" len="med"/>
          </a:ln>
        </p:spPr>
      </p:cxnSp>
      <p:sp>
        <p:nvSpPr>
          <p:cNvPr id="208" name="Shape 208"/>
          <p:cNvSpPr txBox="1"/>
          <p:nvPr/>
        </p:nvSpPr>
        <p:spPr>
          <a:xfrm>
            <a:off x="6154614" y="2729132"/>
            <a:ext cx="170051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Economica"/>
              <a:buNone/>
            </a:pPr>
            <a:r>
              <a:rPr lang="fr" sz="1400" b="0" i="0" u="none" strike="noStrike" cap="none">
                <a:solidFill>
                  <a:srgbClr val="000000"/>
                </a:solidFill>
                <a:latin typeface="Consolas" panose="020B0609020204030204" pitchFamily="49" charset="0"/>
                <a:ea typeface="Economica"/>
                <a:cs typeface="Consolas" panose="020B0609020204030204" pitchFamily="49" charset="0"/>
                <a:sym typeface="Economica"/>
              </a:rPr>
              <a:t>Tournage (z=1)</a:t>
            </a:r>
            <a:endParaRPr sz="1400" b="0" i="0" u="none" strike="noStrike" cap="none">
              <a:solidFill>
                <a:srgbClr val="000000"/>
              </a:solidFill>
              <a:latin typeface="Consolas" panose="020B0609020204030204" pitchFamily="49" charset="0"/>
              <a:ea typeface="Economica"/>
              <a:cs typeface="Consolas" panose="020B0609020204030204" pitchFamily="49" charset="0"/>
              <a:sym typeface="Economica"/>
            </a:endParaRPr>
          </a:p>
        </p:txBody>
      </p:sp>
      <p:sp>
        <p:nvSpPr>
          <p:cNvPr id="13" name="Rectangle 12"/>
          <p:cNvSpPr/>
          <p:nvPr/>
        </p:nvSpPr>
        <p:spPr>
          <a:xfrm>
            <a:off x="377487" y="184225"/>
            <a:ext cx="5724644" cy="423770"/>
          </a:xfrm>
          <a:prstGeom prst="rect">
            <a:avLst/>
          </a:prstGeom>
          <a:noFill/>
          <a:ln>
            <a:noFill/>
          </a:ln>
        </p:spPr>
        <p:txBody>
          <a:bodyPr spcFirstLastPara="1" wrap="square" lIns="91425" tIns="91425" rIns="91425" bIns="91425" anchor="t" anchorCtr="0">
            <a:noAutofit/>
          </a:bodyPr>
          <a:lstStyle/>
          <a:p>
            <a:pPr marL="628650" indent="-514350">
              <a:lnSpc>
                <a:spcPct val="115000"/>
              </a:lnSpc>
              <a:buClr>
                <a:srgbClr val="526B8A"/>
              </a:buClr>
              <a:buSzPts val="1800"/>
              <a:buFont typeface="+mj-lt"/>
              <a:buAutoNum type="romanUcPeriod" startAt="2"/>
            </a:pPr>
            <a:r>
              <a:rPr lang="fr-FR" sz="2000" dirty="0">
                <a:solidFill>
                  <a:srgbClr val="526B8A"/>
                </a:solidFill>
                <a:latin typeface="Consolas" panose="020B0609020204030204" pitchFamily="49" charset="0"/>
                <a:cs typeface="Consolas" panose="020B0609020204030204" pitchFamily="49" charset="0"/>
              </a:rPr>
              <a:t>Base de connaissances en usinage	</a:t>
            </a:r>
          </a:p>
        </p:txBody>
      </p:sp>
      <p:pic>
        <p:nvPicPr>
          <p:cNvPr id="12" name="Shape 287"/>
          <p:cNvPicPr preferRelativeResize="0"/>
          <p:nvPr/>
        </p:nvPicPr>
        <p:blipFill rotWithShape="1">
          <a:blip r:embed="rId5">
            <a:alphaModFix/>
          </a:blip>
          <a:srcRect l="13439" t="85385" r="68209"/>
          <a:stretch/>
        </p:blipFill>
        <p:spPr>
          <a:xfrm>
            <a:off x="1932316" y="2253188"/>
            <a:ext cx="1519631" cy="779885"/>
          </a:xfrm>
          <a:prstGeom prst="rect">
            <a:avLst/>
          </a:prstGeom>
          <a:noFill/>
          <a:ln>
            <a:noFill/>
          </a:ln>
        </p:spPr>
      </p:pic>
      <p:sp>
        <p:nvSpPr>
          <p:cNvPr id="2" name="ZoneTexte 1"/>
          <p:cNvSpPr txBox="1"/>
          <p:nvPr/>
        </p:nvSpPr>
        <p:spPr>
          <a:xfrm>
            <a:off x="1517088" y="2350742"/>
            <a:ext cx="379562" cy="584775"/>
          </a:xfrm>
          <a:prstGeom prst="rect">
            <a:avLst/>
          </a:prstGeom>
          <a:noFill/>
        </p:spPr>
        <p:txBody>
          <a:bodyPr wrap="square" rtlCol="0">
            <a:spAutoFit/>
          </a:bodyPr>
          <a:lstStyle/>
          <a:p>
            <a:r>
              <a:rPr lang="fr-FR" sz="3200" i="1" dirty="0" smtClean="0">
                <a:latin typeface="Aparajita" panose="020B0604020202020204" pitchFamily="34" charset="0"/>
                <a:cs typeface="Aparajita" panose="020B0604020202020204" pitchFamily="34" charset="0"/>
              </a:rPr>
              <a:t>N</a:t>
            </a:r>
            <a:endParaRPr lang="fr-FR" sz="3200" i="1" dirty="0">
              <a:latin typeface="Aparajita" panose="020B0604020202020204" pitchFamily="34" charset="0"/>
              <a:cs typeface="Aparajita" panose="020B0604020202020204" pitchFamily="34" charset="0"/>
            </a:endParaRPr>
          </a:p>
        </p:txBody>
      </p:sp>
      <p:pic>
        <p:nvPicPr>
          <p:cNvPr id="4" name="Imag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6869" y="3211251"/>
            <a:ext cx="1880486" cy="449544"/>
          </a:xfrm>
          <a:prstGeom prst="rect">
            <a:avLst/>
          </a:prstGeom>
        </p:spPr>
      </p:pic>
      <p:sp>
        <p:nvSpPr>
          <p:cNvPr id="16" name="ZoneTexte 15"/>
          <p:cNvSpPr txBox="1"/>
          <p:nvPr/>
        </p:nvSpPr>
        <p:spPr>
          <a:xfrm>
            <a:off x="5038110" y="3660795"/>
            <a:ext cx="1966762" cy="261610"/>
          </a:xfrm>
          <a:prstGeom prst="rect">
            <a:avLst/>
          </a:prstGeom>
          <a:solidFill>
            <a:schemeClr val="tx1"/>
          </a:solidFill>
        </p:spPr>
        <p:txBody>
          <a:bodyPr wrap="square" rtlCol="0">
            <a:spAutoFit/>
          </a:bodyPr>
          <a:lstStyle/>
          <a:p>
            <a:pPr algn="ctr"/>
            <a:r>
              <a:rPr lang="fr-FR" sz="1100" dirty="0" err="1" smtClean="0">
                <a:solidFill>
                  <a:schemeClr val="bg1"/>
                </a:solidFill>
                <a:latin typeface="+mn-lt"/>
                <a:cs typeface="Aparajita" panose="020B0604020202020204" pitchFamily="34" charset="0"/>
              </a:rPr>
              <a:t>Fz</a:t>
            </a:r>
            <a:r>
              <a:rPr lang="fr-FR" sz="1100" dirty="0" smtClean="0">
                <a:solidFill>
                  <a:schemeClr val="bg1"/>
                </a:solidFill>
                <a:latin typeface="+mn-lt"/>
                <a:cs typeface="Aparajita" panose="020B0604020202020204" pitchFamily="34" charset="0"/>
              </a:rPr>
              <a:t> = avance par dent en mm/tr</a:t>
            </a:r>
            <a:endParaRPr lang="fr-FR" sz="1100" dirty="0">
              <a:solidFill>
                <a:schemeClr val="bg1"/>
              </a:solidFill>
              <a:latin typeface="+mn-lt"/>
              <a:cs typeface="Aparajita" panose="020B060402020202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sldNum" idx="12"/>
          </p:nvPr>
        </p:nvSpPr>
        <p:spPr>
          <a:prstGeom prst="rect">
            <a:avLst/>
          </a:prstGeom>
          <a:noFill/>
          <a:ln>
            <a:noFill/>
          </a:ln>
        </p:spPr>
        <p:txBody>
          <a:bodyPr spcFirstLastPara="1" vert="horz" wrap="square" lIns="91425" tIns="91425" rIns="91425" bIns="91425" rtlCol="0" anchor="ctr" anchorCtr="0">
            <a:noAutofit/>
          </a:bodyPr>
          <a:lstStyle/>
          <a:p>
            <a:fld id="{00000000-1234-1234-1234-123412341234}" type="slidenum">
              <a:rPr lang="fr"/>
              <a:pPr/>
              <a:t>14</a:t>
            </a:fld>
            <a:endParaRPr dirty="0"/>
          </a:p>
        </p:txBody>
      </p:sp>
      <p:sp>
        <p:nvSpPr>
          <p:cNvPr id="6" name="Rectangle 5"/>
          <p:cNvSpPr/>
          <p:nvPr/>
        </p:nvSpPr>
        <p:spPr>
          <a:xfrm>
            <a:off x="377487" y="184225"/>
            <a:ext cx="5724644" cy="423770"/>
          </a:xfrm>
          <a:prstGeom prst="rect">
            <a:avLst/>
          </a:prstGeom>
          <a:noFill/>
          <a:ln>
            <a:noFill/>
          </a:ln>
        </p:spPr>
        <p:txBody>
          <a:bodyPr spcFirstLastPara="1" wrap="square" lIns="91425" tIns="91425" rIns="91425" bIns="91425" anchor="t" anchorCtr="0">
            <a:noAutofit/>
          </a:bodyPr>
          <a:lstStyle/>
          <a:p>
            <a:pPr marL="628650" indent="-514350">
              <a:lnSpc>
                <a:spcPct val="115000"/>
              </a:lnSpc>
              <a:buClr>
                <a:srgbClr val="526B8A"/>
              </a:buClr>
              <a:buSzPts val="1800"/>
              <a:buFont typeface="+mj-lt"/>
              <a:buAutoNum type="romanUcPeriod" startAt="2"/>
            </a:pPr>
            <a:r>
              <a:rPr lang="fr-FR" sz="2000" dirty="0">
                <a:solidFill>
                  <a:srgbClr val="526B8A"/>
                </a:solidFill>
                <a:latin typeface="Consolas" panose="020B0609020204030204" pitchFamily="49" charset="0"/>
                <a:cs typeface="Consolas" panose="020B0609020204030204" pitchFamily="49" charset="0"/>
              </a:rPr>
              <a:t>Base de connaissances en usinage	</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9496"/>
            <a:ext cx="9144000" cy="3820404"/>
          </a:xfrm>
          <a:prstGeom prst="rect">
            <a:avLst/>
          </a:prstGeom>
        </p:spPr>
      </p:pic>
      <p:sp>
        <p:nvSpPr>
          <p:cNvPr id="2" name="Rectangle 1"/>
          <p:cNvSpPr/>
          <p:nvPr/>
        </p:nvSpPr>
        <p:spPr>
          <a:xfrm>
            <a:off x="118334" y="1387736"/>
            <a:ext cx="387275" cy="118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p:cNvSpPr txBox="1"/>
          <p:nvPr/>
        </p:nvSpPr>
        <p:spPr>
          <a:xfrm>
            <a:off x="204395" y="1413737"/>
            <a:ext cx="1355464" cy="215444"/>
          </a:xfrm>
          <a:prstGeom prst="rect">
            <a:avLst/>
          </a:prstGeom>
          <a:solidFill>
            <a:schemeClr val="bg1"/>
          </a:solidFill>
        </p:spPr>
        <p:txBody>
          <a:bodyPr wrap="square" rtlCol="0">
            <a:spAutoFit/>
          </a:bodyPr>
          <a:lstStyle/>
          <a:p>
            <a:r>
              <a:rPr lang="fr-FR" sz="700" dirty="0" smtClean="0"/>
              <a:t>E24, E26,</a:t>
            </a:r>
            <a:r>
              <a:rPr lang="fr-FR" sz="800" dirty="0" smtClean="0"/>
              <a:t>E</a:t>
            </a:r>
            <a:r>
              <a:rPr lang="fr-FR" sz="700" dirty="0" smtClean="0"/>
              <a:t>30, E30</a:t>
            </a:r>
            <a:endParaRPr lang="fr-FR" sz="700" dirty="0"/>
          </a:p>
        </p:txBody>
      </p:sp>
      <p:sp>
        <p:nvSpPr>
          <p:cNvPr id="10" name="Rectangle 9"/>
          <p:cNvSpPr/>
          <p:nvPr/>
        </p:nvSpPr>
        <p:spPr>
          <a:xfrm>
            <a:off x="311971" y="607995"/>
            <a:ext cx="5368065" cy="307777"/>
          </a:xfrm>
          <a:prstGeom prst="rect">
            <a:avLst/>
          </a:prstGeom>
        </p:spPr>
        <p:txBody>
          <a:bodyPr wrap="square">
            <a:spAutoFit/>
          </a:bodyPr>
          <a:lstStyle/>
          <a:p>
            <a:pPr marL="596900" lvl="1">
              <a:buSzPts val="1400"/>
            </a:pPr>
            <a:r>
              <a:rPr lang="fr" dirty="0">
                <a:latin typeface="Consolas" panose="020B0609020204030204" pitchFamily="49" charset="0"/>
                <a:cs typeface="Consolas" panose="020B0609020204030204" pitchFamily="49" charset="0"/>
              </a:rPr>
              <a:t>Intégration de la base de données au programme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sldNum" idx="12"/>
          </p:nvPr>
        </p:nvSpPr>
        <p:spPr>
          <a:prstGeom prst="rect">
            <a:avLst/>
          </a:prstGeom>
        </p:spPr>
        <p:txBody>
          <a:bodyPr spcFirstLastPara="1" vert="horz" wrap="square" lIns="91425" tIns="91425" rIns="91425" bIns="91425" rtlCol="0" anchor="ctr" anchorCtr="0">
            <a:noAutofit/>
          </a:bodyPr>
          <a:lstStyle/>
          <a:p>
            <a:fld id="{00000000-1234-1234-1234-123412341234}" type="slidenum">
              <a:rPr lang="fr" sz="1800" smtClean="0">
                <a:solidFill>
                  <a:srgbClr val="08111A"/>
                </a:solidFill>
              </a:rPr>
              <a:pPr/>
              <a:t>15</a:t>
            </a:fld>
            <a:endParaRPr sz="1800">
              <a:solidFill>
                <a:srgbClr val="08111A"/>
              </a:solidFill>
            </a:endParaRPr>
          </a:p>
        </p:txBody>
      </p:sp>
      <p:sp>
        <p:nvSpPr>
          <p:cNvPr id="7" name="Rectangle 6"/>
          <p:cNvSpPr/>
          <p:nvPr/>
        </p:nvSpPr>
        <p:spPr>
          <a:xfrm>
            <a:off x="377487" y="184225"/>
            <a:ext cx="5724644" cy="423770"/>
          </a:xfrm>
          <a:prstGeom prst="rect">
            <a:avLst/>
          </a:prstGeom>
          <a:noFill/>
          <a:ln>
            <a:noFill/>
          </a:ln>
        </p:spPr>
        <p:txBody>
          <a:bodyPr spcFirstLastPara="1" wrap="square" lIns="91425" tIns="91425" rIns="91425" bIns="91425" anchor="t" anchorCtr="0">
            <a:noAutofit/>
          </a:bodyPr>
          <a:lstStyle/>
          <a:p>
            <a:pPr marL="628650" indent="-514350">
              <a:lnSpc>
                <a:spcPct val="115000"/>
              </a:lnSpc>
              <a:buClr>
                <a:srgbClr val="526B8A"/>
              </a:buClr>
              <a:buSzPts val="1800"/>
              <a:buFont typeface="+mj-lt"/>
              <a:buAutoNum type="romanUcPeriod" startAt="2"/>
            </a:pPr>
            <a:r>
              <a:rPr lang="fr-FR" sz="2000" dirty="0">
                <a:solidFill>
                  <a:srgbClr val="526B8A"/>
                </a:solidFill>
                <a:latin typeface="Consolas" panose="020B0609020204030204" pitchFamily="49" charset="0"/>
                <a:cs typeface="Consolas" panose="020B0609020204030204" pitchFamily="49" charset="0"/>
              </a:rPr>
              <a:t>Base de connaissances en usinage	</a:t>
            </a:r>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t="722"/>
          <a:stretch/>
        </p:blipFill>
        <p:spPr>
          <a:xfrm>
            <a:off x="144243" y="914400"/>
            <a:ext cx="8589649" cy="3593346"/>
          </a:xfrm>
          <a:prstGeom prst="rect">
            <a:avLst/>
          </a:prstGeom>
        </p:spPr>
      </p:pic>
      <p:sp>
        <p:nvSpPr>
          <p:cNvPr id="193" name="Shape 193"/>
          <p:cNvSpPr txBox="1"/>
          <p:nvPr/>
        </p:nvSpPr>
        <p:spPr>
          <a:xfrm>
            <a:off x="69667" y="2822172"/>
            <a:ext cx="2208628"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Economica"/>
              <a:buNone/>
            </a:pPr>
            <a:r>
              <a:rPr lang="fr" sz="1200" b="0" i="0" u="none" strike="noStrike" cap="none" dirty="0">
                <a:solidFill>
                  <a:srgbClr val="000000"/>
                </a:solidFill>
                <a:latin typeface="Consolas" panose="020B0609020204030204" pitchFamily="49" charset="0"/>
                <a:ea typeface="Economica"/>
                <a:cs typeface="Consolas" panose="020B0609020204030204" pitchFamily="49" charset="0"/>
                <a:sym typeface="Economica"/>
              </a:rPr>
              <a:t>Brinell, Vickers, Rockwell</a:t>
            </a:r>
            <a:endParaRPr sz="1200" b="0" i="0" u="none" strike="noStrike" cap="none" dirty="0">
              <a:solidFill>
                <a:srgbClr val="000000"/>
              </a:solidFill>
              <a:latin typeface="Consolas" panose="020B0609020204030204" pitchFamily="49" charset="0"/>
              <a:ea typeface="Economica"/>
              <a:cs typeface="Consolas" panose="020B0609020204030204" pitchFamily="49" charset="0"/>
              <a:sym typeface="Economica"/>
            </a:endParaRPr>
          </a:p>
        </p:txBody>
      </p:sp>
      <p:sp>
        <p:nvSpPr>
          <p:cNvPr id="194" name="Shape 194"/>
          <p:cNvSpPr txBox="1"/>
          <p:nvPr/>
        </p:nvSpPr>
        <p:spPr>
          <a:xfrm>
            <a:off x="7805424" y="2606728"/>
            <a:ext cx="1338576" cy="7386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Economica"/>
              <a:buNone/>
            </a:pPr>
            <a:r>
              <a:rPr lang="fr-FR" sz="1200" b="0" i="0" u="none" strike="noStrike" cap="none" dirty="0" smtClean="0">
                <a:solidFill>
                  <a:srgbClr val="000000"/>
                </a:solidFill>
                <a:latin typeface="Consolas" panose="020B0609020204030204" pitchFamily="49" charset="0"/>
                <a:ea typeface="Economica"/>
                <a:cs typeface="Consolas" panose="020B0609020204030204" pitchFamily="49" charset="0"/>
                <a:sym typeface="Economica"/>
              </a:rPr>
              <a:t>Acier Rapide</a:t>
            </a:r>
            <a:endParaRPr sz="1200" b="0" i="0" u="none" strike="noStrike" cap="none" dirty="0">
              <a:solidFill>
                <a:srgbClr val="000000"/>
              </a:solidFill>
              <a:latin typeface="Consolas" panose="020B0609020204030204" pitchFamily="49" charset="0"/>
              <a:ea typeface="Economica"/>
              <a:cs typeface="Consolas" panose="020B0609020204030204" pitchFamily="49" charset="0"/>
              <a:sym typeface="Economica"/>
            </a:endParaRPr>
          </a:p>
          <a:p>
            <a:pPr marL="0" marR="0" lvl="0" indent="0" algn="l" rtl="0">
              <a:lnSpc>
                <a:spcPct val="100000"/>
              </a:lnSpc>
              <a:spcBef>
                <a:spcPts val="0"/>
              </a:spcBef>
              <a:spcAft>
                <a:spcPts val="0"/>
              </a:spcAft>
              <a:buClr>
                <a:srgbClr val="000000"/>
              </a:buClr>
              <a:buSzPts val="1400"/>
              <a:buFont typeface="Economica"/>
              <a:buNone/>
            </a:pPr>
            <a:r>
              <a:rPr lang="fr" sz="1200" b="0" i="0" u="none" strike="noStrike" cap="none" dirty="0">
                <a:solidFill>
                  <a:srgbClr val="000000"/>
                </a:solidFill>
                <a:latin typeface="Consolas" panose="020B0609020204030204" pitchFamily="49" charset="0"/>
                <a:ea typeface="Economica"/>
                <a:cs typeface="Consolas" panose="020B0609020204030204" pitchFamily="49" charset="0"/>
                <a:sym typeface="Economica"/>
              </a:rPr>
              <a:t>Carbure</a:t>
            </a:r>
            <a:endParaRPr sz="1200" dirty="0">
              <a:latin typeface="Consolas" panose="020B0609020204030204" pitchFamily="49" charset="0"/>
              <a:cs typeface="Consolas" panose="020B0609020204030204" pitchFamily="49" charset="0"/>
            </a:endParaRPr>
          </a:p>
          <a:p>
            <a:pPr marL="0" marR="0" lvl="0" indent="0" algn="l" rtl="0">
              <a:lnSpc>
                <a:spcPct val="100000"/>
              </a:lnSpc>
              <a:spcBef>
                <a:spcPts val="0"/>
              </a:spcBef>
              <a:spcAft>
                <a:spcPts val="0"/>
              </a:spcAft>
              <a:buClr>
                <a:srgbClr val="000000"/>
              </a:buClr>
              <a:buSzPts val="1400"/>
              <a:buFont typeface="Economica"/>
              <a:buNone/>
            </a:pPr>
            <a:r>
              <a:rPr lang="fr" sz="1200" b="0" i="0" u="none" strike="noStrike" cap="none" dirty="0">
                <a:solidFill>
                  <a:srgbClr val="000000"/>
                </a:solidFill>
                <a:latin typeface="Consolas" panose="020B0609020204030204" pitchFamily="49" charset="0"/>
                <a:ea typeface="Economica"/>
                <a:cs typeface="Consolas" panose="020B0609020204030204" pitchFamily="49" charset="0"/>
                <a:sym typeface="Economica"/>
              </a:rPr>
              <a:t>Revêtement dur, nitrure de chrome</a:t>
            </a:r>
            <a:endParaRPr sz="1200" b="0" i="0" u="none" strike="noStrike" cap="none" dirty="0">
              <a:solidFill>
                <a:srgbClr val="000000"/>
              </a:solidFill>
              <a:latin typeface="Consolas" panose="020B0609020204030204" pitchFamily="49" charset="0"/>
              <a:ea typeface="Economica"/>
              <a:cs typeface="Consolas" panose="020B0609020204030204" pitchFamily="49" charset="0"/>
              <a:sym typeface="Economica"/>
            </a:endParaRPr>
          </a:p>
        </p:txBody>
      </p:sp>
      <p:pic>
        <p:nvPicPr>
          <p:cNvPr id="10" name="Image 9"/>
          <p:cNvPicPr>
            <a:picLocks noChangeAspect="1"/>
          </p:cNvPicPr>
          <p:nvPr/>
        </p:nvPicPr>
        <p:blipFill rotWithShape="1">
          <a:blip r:embed="rId4"/>
          <a:srcRect l="-471" t="34135" r="471" b="40440"/>
          <a:stretch/>
        </p:blipFill>
        <p:spPr>
          <a:xfrm>
            <a:off x="5996002" y="667916"/>
            <a:ext cx="2812466" cy="1284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sldNum" idx="12"/>
          </p:nvPr>
        </p:nvSpPr>
        <p:spPr>
          <a:xfrm>
            <a:off x="8307977" y="4749900"/>
            <a:ext cx="7134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fr" sz="1800" b="0" i="0" u="none" strike="noStrike" cap="none">
                <a:solidFill>
                  <a:srgbClr val="08111A"/>
                </a:solidFill>
                <a:latin typeface="Arial"/>
                <a:ea typeface="Arial"/>
                <a:cs typeface="Arial"/>
                <a:sym typeface="Arial"/>
              </a:rPr>
              <a:t>16</a:t>
            </a:fld>
            <a:endParaRPr sz="1800" b="0" i="0" u="none" strike="noStrike" cap="none">
              <a:solidFill>
                <a:srgbClr val="08111A"/>
              </a:solidFill>
              <a:latin typeface="Arial"/>
              <a:ea typeface="Arial"/>
              <a:cs typeface="Arial"/>
              <a:sym typeface="Arial"/>
            </a:endParaRPr>
          </a:p>
        </p:txBody>
      </p:sp>
      <p:sp>
        <p:nvSpPr>
          <p:cNvPr id="310" name="Shape 310"/>
          <p:cNvSpPr txBox="1"/>
          <p:nvPr/>
        </p:nvSpPr>
        <p:spPr>
          <a:xfrm>
            <a:off x="539101" y="268275"/>
            <a:ext cx="7913400" cy="572700"/>
          </a:xfrm>
          <a:prstGeom prst="rect">
            <a:avLst/>
          </a:prstGeom>
          <a:noFill/>
          <a:ln>
            <a:noFill/>
          </a:ln>
        </p:spPr>
        <p:txBody>
          <a:bodyPr spcFirstLastPara="1" wrap="square" lIns="91425" tIns="91425" rIns="91425" bIns="91425" anchor="t" anchorCtr="0">
            <a:noAutofit/>
          </a:bodyPr>
          <a:lstStyle/>
          <a:p>
            <a:pPr marL="457200" marR="0" lvl="0" indent="-406400" rtl="0">
              <a:lnSpc>
                <a:spcPct val="100000"/>
              </a:lnSpc>
              <a:spcBef>
                <a:spcPts val="0"/>
              </a:spcBef>
              <a:spcAft>
                <a:spcPts val="0"/>
              </a:spcAft>
              <a:buClr>
                <a:srgbClr val="526B8A"/>
              </a:buClr>
              <a:buSzPts val="2800"/>
              <a:buFont typeface="Consolas"/>
              <a:buAutoNum type="romanUcPeriod" startAt="3"/>
            </a:pPr>
            <a:r>
              <a:rPr lang="fr" sz="2800">
                <a:solidFill>
                  <a:srgbClr val="526B8A"/>
                </a:solidFill>
                <a:latin typeface="Consolas"/>
                <a:ea typeface="Consolas"/>
                <a:cs typeface="Consolas"/>
                <a:sym typeface="Consolas"/>
              </a:rPr>
              <a:t>Interpréteur de langage G-Code</a:t>
            </a:r>
            <a:endParaRPr sz="2800" b="0" i="0" u="none" strike="noStrike" cap="none">
              <a:solidFill>
                <a:srgbClr val="526B8A"/>
              </a:solidFill>
              <a:latin typeface="Consolas"/>
              <a:ea typeface="Consolas"/>
              <a:cs typeface="Consolas"/>
              <a:sym typeface="Consolas"/>
            </a:endParaRPr>
          </a:p>
        </p:txBody>
      </p:sp>
      <p:sp>
        <p:nvSpPr>
          <p:cNvPr id="311" name="Shape 311"/>
          <p:cNvSpPr txBox="1"/>
          <p:nvPr/>
        </p:nvSpPr>
        <p:spPr>
          <a:xfrm>
            <a:off x="1107977" y="840975"/>
            <a:ext cx="7913400" cy="1851900"/>
          </a:xfrm>
          <a:prstGeom prst="rect">
            <a:avLst/>
          </a:prstGeom>
          <a:noFill/>
          <a:ln>
            <a:noFill/>
          </a:ln>
        </p:spPr>
        <p:txBody>
          <a:bodyPr spcFirstLastPara="1" wrap="square" lIns="91425" tIns="91425" rIns="91425" bIns="91425" anchor="t" anchorCtr="0">
            <a:noAutofit/>
          </a:bodyPr>
          <a:lstStyle/>
          <a:p>
            <a:pPr marL="0" marR="0" lvl="0" indent="0" rtl="0">
              <a:lnSpc>
                <a:spcPct val="200000"/>
              </a:lnSpc>
              <a:spcBef>
                <a:spcPts val="0"/>
              </a:spcBef>
              <a:spcAft>
                <a:spcPts val="0"/>
              </a:spcAft>
              <a:buClr>
                <a:srgbClr val="000000"/>
              </a:buClr>
              <a:buSzPts val="2800"/>
              <a:buFont typeface="Arial"/>
              <a:buNone/>
            </a:pPr>
            <a:r>
              <a:rPr lang="fr" sz="1800" dirty="0" smtClean="0">
                <a:solidFill>
                  <a:srgbClr val="08111A"/>
                </a:solidFill>
                <a:latin typeface="Consolas"/>
                <a:ea typeface="Consolas"/>
                <a:cs typeface="Consolas"/>
                <a:sym typeface="Consolas"/>
              </a:rPr>
              <a:t>Analyse </a:t>
            </a:r>
            <a:r>
              <a:rPr lang="fr" sz="1800" dirty="0">
                <a:solidFill>
                  <a:srgbClr val="08111A"/>
                </a:solidFill>
                <a:latin typeface="Consolas"/>
                <a:ea typeface="Consolas"/>
                <a:cs typeface="Consolas"/>
                <a:sym typeface="Consolas"/>
              </a:rPr>
              <a:t>de code et coloration syntaxique</a:t>
            </a:r>
            <a:endParaRPr sz="1800" dirty="0">
              <a:solidFill>
                <a:srgbClr val="08111A"/>
              </a:solidFill>
              <a:latin typeface="Consolas"/>
              <a:ea typeface="Consolas"/>
              <a:cs typeface="Consolas"/>
              <a:sym typeface="Consolas"/>
            </a:endParaRPr>
          </a:p>
        </p:txBody>
      </p:sp>
      <p:pic>
        <p:nvPicPr>
          <p:cNvPr id="312" name="Shape 312"/>
          <p:cNvPicPr preferRelativeResize="0"/>
          <p:nvPr/>
        </p:nvPicPr>
        <p:blipFill>
          <a:blip r:embed="rId3">
            <a:alphaModFix/>
          </a:blip>
          <a:stretch>
            <a:fillRect/>
          </a:stretch>
        </p:blipFill>
        <p:spPr>
          <a:xfrm>
            <a:off x="1399513" y="2127575"/>
            <a:ext cx="6192576" cy="884650"/>
          </a:xfrm>
          <a:prstGeom prst="rect">
            <a:avLst/>
          </a:prstGeom>
          <a:noFill/>
          <a:ln>
            <a:noFill/>
          </a:ln>
        </p:spPr>
      </p:pic>
      <p:sp>
        <p:nvSpPr>
          <p:cNvPr id="313" name="Shape 313"/>
          <p:cNvSpPr txBox="1"/>
          <p:nvPr/>
        </p:nvSpPr>
        <p:spPr>
          <a:xfrm>
            <a:off x="1254250" y="3072350"/>
            <a:ext cx="1674900" cy="462000"/>
          </a:xfrm>
          <a:prstGeom prst="rect">
            <a:avLst/>
          </a:prstGeom>
          <a:noFill/>
          <a:ln>
            <a:noFill/>
          </a:ln>
        </p:spPr>
        <p:txBody>
          <a:bodyPr spcFirstLastPara="1" wrap="square" lIns="91425" tIns="91425" rIns="91425" bIns="91425" anchor="t" anchorCtr="0">
            <a:noAutofit/>
          </a:bodyPr>
          <a:lstStyle/>
          <a:p>
            <a:pPr marL="0" marR="0" lvl="0" indent="0" rtl="0">
              <a:lnSpc>
                <a:spcPct val="200000"/>
              </a:lnSpc>
              <a:spcBef>
                <a:spcPts val="0"/>
              </a:spcBef>
              <a:spcAft>
                <a:spcPts val="0"/>
              </a:spcAft>
              <a:buClr>
                <a:srgbClr val="000000"/>
              </a:buClr>
              <a:buSzPts val="2800"/>
              <a:buFont typeface="Arial"/>
              <a:buNone/>
            </a:pPr>
            <a:r>
              <a:rPr lang="fr" sz="2100">
                <a:solidFill>
                  <a:srgbClr val="526B8A"/>
                </a:solidFill>
                <a:latin typeface="Consolas"/>
                <a:ea typeface="Consolas"/>
                <a:cs typeface="Consolas"/>
                <a:sym typeface="Consolas"/>
              </a:rPr>
              <a:t>‘G’‘0’‘1’…</a:t>
            </a:r>
            <a:endParaRPr sz="2100">
              <a:solidFill>
                <a:srgbClr val="526B8A"/>
              </a:solidFill>
              <a:latin typeface="Consolas"/>
              <a:ea typeface="Consolas"/>
              <a:cs typeface="Consolas"/>
              <a:sym typeface="Consolas"/>
            </a:endParaRPr>
          </a:p>
        </p:txBody>
      </p:sp>
      <p:sp>
        <p:nvSpPr>
          <p:cNvPr id="314" name="Shape 314"/>
          <p:cNvSpPr txBox="1"/>
          <p:nvPr/>
        </p:nvSpPr>
        <p:spPr>
          <a:xfrm>
            <a:off x="3260000" y="3079050"/>
            <a:ext cx="2297100" cy="1147200"/>
          </a:xfrm>
          <a:prstGeom prst="rect">
            <a:avLst/>
          </a:prstGeom>
          <a:noFill/>
          <a:ln>
            <a:noFill/>
          </a:ln>
        </p:spPr>
        <p:txBody>
          <a:bodyPr spcFirstLastPara="1" wrap="square" lIns="91425" tIns="91425" rIns="91425" bIns="91425" anchor="t" anchorCtr="0">
            <a:noAutofit/>
          </a:bodyPr>
          <a:lstStyle/>
          <a:p>
            <a:pPr marL="0" marR="0" lvl="0" indent="0" rtl="0">
              <a:lnSpc>
                <a:spcPct val="100000"/>
              </a:lnSpc>
              <a:spcBef>
                <a:spcPts val="0"/>
              </a:spcBef>
              <a:spcAft>
                <a:spcPts val="0"/>
              </a:spcAft>
              <a:buClr>
                <a:srgbClr val="000000"/>
              </a:buClr>
              <a:buSzPts val="2800"/>
              <a:buFont typeface="Arial"/>
              <a:buNone/>
            </a:pPr>
            <a:r>
              <a:rPr lang="fr" sz="2100">
                <a:solidFill>
                  <a:srgbClr val="526B8A"/>
                </a:solidFill>
                <a:latin typeface="Consolas"/>
                <a:ea typeface="Consolas"/>
                <a:cs typeface="Consolas"/>
                <a:sym typeface="Consolas"/>
              </a:rPr>
              <a:t>{</a:t>
            </a:r>
            <a:endParaRPr sz="2100">
              <a:solidFill>
                <a:srgbClr val="526B8A"/>
              </a:solidFill>
              <a:latin typeface="Consolas"/>
              <a:ea typeface="Consolas"/>
              <a:cs typeface="Consolas"/>
              <a:sym typeface="Consolas"/>
            </a:endParaRPr>
          </a:p>
          <a:p>
            <a:pPr marL="0" marR="0" lvl="0" indent="0" rtl="0">
              <a:lnSpc>
                <a:spcPct val="100000"/>
              </a:lnSpc>
              <a:spcBef>
                <a:spcPts val="0"/>
              </a:spcBef>
              <a:spcAft>
                <a:spcPts val="0"/>
              </a:spcAft>
              <a:buClr>
                <a:srgbClr val="000000"/>
              </a:buClr>
              <a:buSzPts val="2800"/>
              <a:buFont typeface="Arial"/>
              <a:buNone/>
            </a:pPr>
            <a:r>
              <a:rPr lang="fr" sz="2100">
                <a:solidFill>
                  <a:srgbClr val="526B8A"/>
                </a:solidFill>
                <a:latin typeface="Consolas"/>
                <a:ea typeface="Consolas"/>
                <a:cs typeface="Consolas"/>
                <a:sym typeface="Consolas"/>
              </a:rPr>
              <a:t>  </a:t>
            </a:r>
            <a:r>
              <a:rPr lang="fr" sz="2100" i="1">
                <a:solidFill>
                  <a:srgbClr val="526B8A"/>
                </a:solidFill>
                <a:latin typeface="Consolas"/>
                <a:ea typeface="Consolas"/>
                <a:cs typeface="Consolas"/>
                <a:sym typeface="Consolas"/>
              </a:rPr>
              <a:t>MOT_G</a:t>
            </a:r>
            <a:r>
              <a:rPr lang="fr" sz="2100">
                <a:solidFill>
                  <a:srgbClr val="526B8A"/>
                </a:solidFill>
                <a:latin typeface="Consolas"/>
                <a:ea typeface="Consolas"/>
                <a:cs typeface="Consolas"/>
                <a:sym typeface="Consolas"/>
              </a:rPr>
              <a:t>, 0, 3</a:t>
            </a:r>
            <a:endParaRPr sz="2100">
              <a:solidFill>
                <a:srgbClr val="526B8A"/>
              </a:solidFill>
              <a:latin typeface="Consolas"/>
              <a:ea typeface="Consolas"/>
              <a:cs typeface="Consolas"/>
              <a:sym typeface="Consolas"/>
            </a:endParaRPr>
          </a:p>
          <a:p>
            <a:pPr marL="0" marR="0" lvl="0" indent="0" rtl="0">
              <a:lnSpc>
                <a:spcPct val="100000"/>
              </a:lnSpc>
              <a:spcBef>
                <a:spcPts val="0"/>
              </a:spcBef>
              <a:spcAft>
                <a:spcPts val="0"/>
              </a:spcAft>
              <a:buClr>
                <a:srgbClr val="000000"/>
              </a:buClr>
              <a:buSzPts val="2800"/>
              <a:buFont typeface="Arial"/>
              <a:buNone/>
            </a:pPr>
            <a:r>
              <a:rPr lang="fr" sz="2100">
                <a:solidFill>
                  <a:srgbClr val="526B8A"/>
                </a:solidFill>
                <a:latin typeface="Consolas"/>
                <a:ea typeface="Consolas"/>
                <a:cs typeface="Consolas"/>
                <a:sym typeface="Consolas"/>
              </a:rPr>
              <a:t>}</a:t>
            </a:r>
            <a:endParaRPr sz="2100">
              <a:solidFill>
                <a:srgbClr val="526B8A"/>
              </a:solidFill>
              <a:latin typeface="Consolas"/>
              <a:ea typeface="Consolas"/>
              <a:cs typeface="Consolas"/>
              <a:sym typeface="Consolas"/>
            </a:endParaRPr>
          </a:p>
        </p:txBody>
      </p:sp>
      <p:cxnSp>
        <p:nvCxnSpPr>
          <p:cNvPr id="315" name="Shape 315"/>
          <p:cNvCxnSpPr/>
          <p:nvPr/>
        </p:nvCxnSpPr>
        <p:spPr>
          <a:xfrm rot="5400000">
            <a:off x="6404625" y="3452075"/>
            <a:ext cx="506400" cy="446700"/>
          </a:xfrm>
          <a:prstGeom prst="bentConnector3">
            <a:avLst>
              <a:gd name="adj1" fmla="val 50000"/>
            </a:avLst>
          </a:prstGeom>
          <a:noFill/>
          <a:ln w="19050" cap="flat" cmpd="sng">
            <a:solidFill>
              <a:srgbClr val="526B8A"/>
            </a:solidFill>
            <a:prstDash val="solid"/>
            <a:round/>
            <a:headEnd type="none" w="med" len="med"/>
            <a:tailEnd type="none" w="med" len="med"/>
          </a:ln>
        </p:spPr>
      </p:cxnSp>
      <p:cxnSp>
        <p:nvCxnSpPr>
          <p:cNvPr id="316" name="Shape 316"/>
          <p:cNvCxnSpPr/>
          <p:nvPr/>
        </p:nvCxnSpPr>
        <p:spPr>
          <a:xfrm rot="-5400000" flipH="1">
            <a:off x="6861220" y="3462050"/>
            <a:ext cx="466800" cy="426900"/>
          </a:xfrm>
          <a:prstGeom prst="bentConnector3">
            <a:avLst>
              <a:gd name="adj1" fmla="val 50000"/>
            </a:avLst>
          </a:prstGeom>
          <a:noFill/>
          <a:ln w="19050" cap="flat" cmpd="sng">
            <a:solidFill>
              <a:srgbClr val="526B8A"/>
            </a:solidFill>
            <a:prstDash val="solid"/>
            <a:round/>
            <a:headEnd type="none" w="med" len="med"/>
            <a:tailEnd type="none" w="med" len="med"/>
          </a:ln>
        </p:spPr>
      </p:cxnSp>
      <p:sp>
        <p:nvSpPr>
          <p:cNvPr id="317" name="Shape 317"/>
          <p:cNvSpPr txBox="1"/>
          <p:nvPr/>
        </p:nvSpPr>
        <p:spPr>
          <a:xfrm>
            <a:off x="6286950" y="2996150"/>
            <a:ext cx="1219800" cy="462000"/>
          </a:xfrm>
          <a:prstGeom prst="rect">
            <a:avLst/>
          </a:prstGeom>
          <a:noFill/>
          <a:ln>
            <a:noFill/>
          </a:ln>
        </p:spPr>
        <p:txBody>
          <a:bodyPr spcFirstLastPara="1" wrap="square" lIns="91425" tIns="91425" rIns="91425" bIns="91425" anchor="t" anchorCtr="0">
            <a:noAutofit/>
          </a:bodyPr>
          <a:lstStyle/>
          <a:p>
            <a:pPr marL="0" marR="0" lvl="0" indent="0" rtl="0">
              <a:lnSpc>
                <a:spcPct val="200000"/>
              </a:lnSpc>
              <a:spcBef>
                <a:spcPts val="0"/>
              </a:spcBef>
              <a:spcAft>
                <a:spcPts val="0"/>
              </a:spcAft>
              <a:buClr>
                <a:srgbClr val="000000"/>
              </a:buClr>
              <a:buSzPts val="2800"/>
              <a:buFont typeface="Arial"/>
              <a:buNone/>
            </a:pPr>
            <a:r>
              <a:rPr lang="fr" sz="1600">
                <a:solidFill>
                  <a:srgbClr val="526B8A"/>
                </a:solidFill>
                <a:latin typeface="Consolas"/>
                <a:ea typeface="Consolas"/>
                <a:cs typeface="Consolas"/>
                <a:sym typeface="Consolas"/>
              </a:rPr>
              <a:t>Programme</a:t>
            </a:r>
            <a:endParaRPr sz="1600">
              <a:solidFill>
                <a:srgbClr val="526B8A"/>
              </a:solidFill>
              <a:latin typeface="Consolas"/>
              <a:ea typeface="Consolas"/>
              <a:cs typeface="Consolas"/>
              <a:sym typeface="Consolas"/>
            </a:endParaRPr>
          </a:p>
        </p:txBody>
      </p:sp>
      <p:sp>
        <p:nvSpPr>
          <p:cNvPr id="318" name="Shape 318"/>
          <p:cNvSpPr txBox="1"/>
          <p:nvPr/>
        </p:nvSpPr>
        <p:spPr>
          <a:xfrm>
            <a:off x="5883291" y="3908900"/>
            <a:ext cx="1219800" cy="462000"/>
          </a:xfrm>
          <a:prstGeom prst="rect">
            <a:avLst/>
          </a:prstGeom>
          <a:noFill/>
          <a:ln>
            <a:noFill/>
          </a:ln>
        </p:spPr>
        <p:txBody>
          <a:bodyPr spcFirstLastPara="1" wrap="square" lIns="91425" tIns="91425" rIns="91425" bIns="91425" anchor="t" anchorCtr="0">
            <a:noAutofit/>
          </a:bodyPr>
          <a:lstStyle/>
          <a:p>
            <a:pPr marL="0" marR="0" lvl="0" indent="0" rtl="0">
              <a:lnSpc>
                <a:spcPct val="200000"/>
              </a:lnSpc>
              <a:spcBef>
                <a:spcPts val="0"/>
              </a:spcBef>
              <a:spcAft>
                <a:spcPts val="0"/>
              </a:spcAft>
              <a:buClr>
                <a:srgbClr val="000000"/>
              </a:buClr>
              <a:buSzPts val="2800"/>
              <a:buFont typeface="Arial"/>
              <a:buNone/>
            </a:pPr>
            <a:r>
              <a:rPr lang="fr" sz="1600">
                <a:solidFill>
                  <a:srgbClr val="526B8A"/>
                </a:solidFill>
                <a:latin typeface="Consolas"/>
                <a:ea typeface="Consolas"/>
                <a:cs typeface="Consolas"/>
                <a:sym typeface="Consolas"/>
              </a:rPr>
              <a:t>En-tête</a:t>
            </a:r>
            <a:endParaRPr sz="1600">
              <a:solidFill>
                <a:srgbClr val="526B8A"/>
              </a:solidFill>
              <a:latin typeface="Consolas"/>
              <a:ea typeface="Consolas"/>
              <a:cs typeface="Consolas"/>
              <a:sym typeface="Consolas"/>
            </a:endParaRPr>
          </a:p>
        </p:txBody>
      </p:sp>
      <p:sp>
        <p:nvSpPr>
          <p:cNvPr id="319" name="Shape 319"/>
          <p:cNvSpPr txBox="1"/>
          <p:nvPr/>
        </p:nvSpPr>
        <p:spPr>
          <a:xfrm>
            <a:off x="7021819" y="3908900"/>
            <a:ext cx="1219800" cy="462000"/>
          </a:xfrm>
          <a:prstGeom prst="rect">
            <a:avLst/>
          </a:prstGeom>
          <a:noFill/>
          <a:ln>
            <a:noFill/>
          </a:ln>
        </p:spPr>
        <p:txBody>
          <a:bodyPr spcFirstLastPara="1" wrap="square" lIns="91425" tIns="91425" rIns="91425" bIns="91425" anchor="t" anchorCtr="0">
            <a:noAutofit/>
          </a:bodyPr>
          <a:lstStyle/>
          <a:p>
            <a:pPr marL="0" marR="0" lvl="0" indent="0" rtl="0">
              <a:lnSpc>
                <a:spcPct val="200000"/>
              </a:lnSpc>
              <a:spcBef>
                <a:spcPts val="0"/>
              </a:spcBef>
              <a:spcAft>
                <a:spcPts val="0"/>
              </a:spcAft>
              <a:buClr>
                <a:srgbClr val="000000"/>
              </a:buClr>
              <a:buSzPts val="2800"/>
              <a:buFont typeface="Arial"/>
              <a:buNone/>
            </a:pPr>
            <a:r>
              <a:rPr lang="fr" sz="1600">
                <a:solidFill>
                  <a:srgbClr val="526B8A"/>
                </a:solidFill>
                <a:latin typeface="Consolas"/>
                <a:ea typeface="Consolas"/>
                <a:cs typeface="Consolas"/>
                <a:sym typeface="Consolas"/>
              </a:rPr>
              <a:t>Blocs</a:t>
            </a:r>
            <a:endParaRPr sz="1600">
              <a:solidFill>
                <a:srgbClr val="526B8A"/>
              </a:solidFill>
              <a:latin typeface="Consolas"/>
              <a:ea typeface="Consolas"/>
              <a:cs typeface="Consolas"/>
              <a:sym typeface="Consolas"/>
            </a:endParaRPr>
          </a:p>
        </p:txBody>
      </p:sp>
    </p:spTree>
    <p:extLst>
      <p:ext uri="{BB962C8B-B14F-4D97-AF65-F5344CB8AC3E}">
        <p14:creationId xmlns:p14="http://schemas.microsoft.com/office/powerpoint/2010/main" val="411466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sldNum" idx="12"/>
          </p:nvPr>
        </p:nvSpPr>
        <p:spPr>
          <a:prstGeom prst="rect">
            <a:avLst/>
          </a:prstGeom>
        </p:spPr>
        <p:txBody>
          <a:bodyPr spcFirstLastPara="1" vert="horz" wrap="square" lIns="91425" tIns="91425" rIns="91425" bIns="91425" rtlCol="0" anchor="ctr" anchorCtr="0">
            <a:noAutofit/>
          </a:bodyPr>
          <a:lstStyle/>
          <a:p>
            <a:fld id="{00000000-1234-1234-1234-123412341234}" type="slidenum">
              <a:rPr lang="fr"/>
              <a:pPr/>
              <a:t>17</a:t>
            </a:fld>
            <a:endParaRPr dirty="0"/>
          </a:p>
        </p:txBody>
      </p:sp>
      <p:pic>
        <p:nvPicPr>
          <p:cNvPr id="5" name="Shape 326"/>
          <p:cNvPicPr preferRelativeResize="0"/>
          <p:nvPr/>
        </p:nvPicPr>
        <p:blipFill rotWithShape="1">
          <a:blip r:embed="rId3">
            <a:alphaModFix/>
          </a:blip>
          <a:srcRect t="1465" b="1465"/>
          <a:stretch/>
        </p:blipFill>
        <p:spPr>
          <a:xfrm>
            <a:off x="1406071" y="1390875"/>
            <a:ext cx="6036350" cy="2113325"/>
          </a:xfrm>
          <a:prstGeom prst="rect">
            <a:avLst/>
          </a:prstGeom>
          <a:noFill/>
          <a:ln>
            <a:noFill/>
          </a:ln>
        </p:spPr>
      </p:pic>
      <p:sp>
        <p:nvSpPr>
          <p:cNvPr id="6" name="Shape 325"/>
          <p:cNvSpPr txBox="1"/>
          <p:nvPr/>
        </p:nvSpPr>
        <p:spPr>
          <a:xfrm>
            <a:off x="615300" y="216425"/>
            <a:ext cx="79134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fr" sz="2800" dirty="0">
                <a:solidFill>
                  <a:srgbClr val="526B8A"/>
                </a:solidFill>
                <a:latin typeface="Consolas"/>
                <a:ea typeface="Consolas"/>
                <a:cs typeface="Consolas"/>
                <a:sym typeface="Consolas"/>
              </a:rPr>
              <a:t>Analyse lexicale</a:t>
            </a:r>
            <a:endParaRPr sz="2800" b="0" i="0" u="none" strike="noStrike" cap="none" dirty="0">
              <a:solidFill>
                <a:srgbClr val="526B8A"/>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sldNum" idx="12"/>
          </p:nvPr>
        </p:nvSpPr>
        <p:spPr>
          <a:prstGeom prst="rect">
            <a:avLst/>
          </a:prstGeom>
        </p:spPr>
        <p:txBody>
          <a:bodyPr spcFirstLastPara="1" vert="horz" wrap="square" lIns="91425" tIns="91425" rIns="91425" bIns="91425" rtlCol="0" anchor="ctr" anchorCtr="0">
            <a:noAutofit/>
          </a:bodyPr>
          <a:lstStyle/>
          <a:p>
            <a:fld id="{00000000-1234-1234-1234-123412341234}" type="slidenum">
              <a:rPr lang="fr"/>
              <a:pPr/>
              <a:t>18</a:t>
            </a:fld>
            <a:endParaRPr dirty="0"/>
          </a:p>
        </p:txBody>
      </p:sp>
      <p:pic>
        <p:nvPicPr>
          <p:cNvPr id="5" name="Shape 333"/>
          <p:cNvPicPr preferRelativeResize="0"/>
          <p:nvPr/>
        </p:nvPicPr>
        <p:blipFill rotWithShape="1">
          <a:blip r:embed="rId3">
            <a:alphaModFix/>
          </a:blip>
          <a:srcRect t="6326" b="632"/>
          <a:stretch/>
        </p:blipFill>
        <p:spPr>
          <a:xfrm>
            <a:off x="1375900" y="778367"/>
            <a:ext cx="6129125" cy="3641125"/>
          </a:xfrm>
          <a:prstGeom prst="rect">
            <a:avLst/>
          </a:prstGeom>
          <a:noFill/>
          <a:ln>
            <a:noFill/>
          </a:ln>
        </p:spPr>
      </p:pic>
      <p:sp>
        <p:nvSpPr>
          <p:cNvPr id="6" name="Shape 325"/>
          <p:cNvSpPr txBox="1"/>
          <p:nvPr/>
        </p:nvSpPr>
        <p:spPr>
          <a:xfrm>
            <a:off x="751226" y="121399"/>
            <a:ext cx="79134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fr" sz="2800" dirty="0">
                <a:solidFill>
                  <a:srgbClr val="526B8A"/>
                </a:solidFill>
                <a:latin typeface="Consolas"/>
                <a:ea typeface="Consolas"/>
                <a:cs typeface="Consolas"/>
                <a:sym typeface="Consolas"/>
              </a:rPr>
              <a:t>Analyse </a:t>
            </a:r>
            <a:r>
              <a:rPr lang="fr" sz="2800" dirty="0" smtClean="0">
                <a:solidFill>
                  <a:srgbClr val="526B8A"/>
                </a:solidFill>
                <a:latin typeface="Consolas"/>
                <a:ea typeface="Consolas"/>
                <a:cs typeface="Consolas"/>
                <a:sym typeface="Consolas"/>
              </a:rPr>
              <a:t>syntaxique</a:t>
            </a:r>
            <a:endParaRPr sz="2800" b="0" i="0" u="none" strike="noStrike" cap="none" dirty="0">
              <a:solidFill>
                <a:srgbClr val="526B8A"/>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sldNum" idx="12"/>
          </p:nvPr>
        </p:nvSpPr>
        <p:spPr>
          <a:prstGeom prst="rect">
            <a:avLst/>
          </a:prstGeom>
        </p:spPr>
        <p:txBody>
          <a:bodyPr spcFirstLastPara="1" vert="horz" wrap="square" lIns="91425" tIns="91425" rIns="91425" bIns="91425" rtlCol="0" anchor="ctr" anchorCtr="0">
            <a:noAutofit/>
          </a:bodyPr>
          <a:lstStyle/>
          <a:p>
            <a:fld id="{00000000-1234-1234-1234-123412341234}" type="slidenum">
              <a:rPr lang="fr"/>
              <a:pPr/>
              <a:t>19</a:t>
            </a:fld>
            <a:endParaRPr dirty="0"/>
          </a:p>
        </p:txBody>
      </p:sp>
      <p:sp>
        <p:nvSpPr>
          <p:cNvPr id="239" name="Shape 239"/>
          <p:cNvSpPr txBox="1"/>
          <p:nvPr/>
        </p:nvSpPr>
        <p:spPr>
          <a:xfrm>
            <a:off x="615300" y="216425"/>
            <a:ext cx="7913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800" dirty="0">
                <a:solidFill>
                  <a:srgbClr val="526B8A"/>
                </a:solidFill>
                <a:latin typeface="Consolas" panose="020B0609020204030204" pitchFamily="49" charset="0"/>
                <a:ea typeface="Roboto Mono"/>
                <a:cs typeface="Consolas" panose="020B0609020204030204" pitchFamily="49" charset="0"/>
                <a:sym typeface="Roboto Mono"/>
              </a:rPr>
              <a:t>Arbre du programme</a:t>
            </a:r>
            <a:endParaRPr sz="2800" dirty="0">
              <a:solidFill>
                <a:srgbClr val="526B8A"/>
              </a:solidFill>
              <a:latin typeface="Consolas" panose="020B0609020204030204" pitchFamily="49" charset="0"/>
              <a:ea typeface="Roboto Mono"/>
              <a:cs typeface="Consolas" panose="020B0609020204030204" pitchFamily="49" charset="0"/>
              <a:sym typeface="Roboto Mono"/>
            </a:endParaRPr>
          </a:p>
        </p:txBody>
      </p:sp>
      <p:pic>
        <p:nvPicPr>
          <p:cNvPr id="6" name="Shape 339"/>
          <p:cNvPicPr preferRelativeResize="0"/>
          <p:nvPr/>
        </p:nvPicPr>
        <p:blipFill rotWithShape="1">
          <a:blip r:embed="rId3">
            <a:alphaModFix/>
          </a:blip>
          <a:srcRect l="5864" t="9624"/>
          <a:stretch/>
        </p:blipFill>
        <p:spPr>
          <a:xfrm>
            <a:off x="543325" y="1071543"/>
            <a:ext cx="4648325" cy="3386750"/>
          </a:xfrm>
          <a:prstGeom prst="rect">
            <a:avLst/>
          </a:prstGeom>
          <a:noFill/>
          <a:ln>
            <a:noFill/>
          </a:ln>
        </p:spPr>
      </p:pic>
      <p:sp>
        <p:nvSpPr>
          <p:cNvPr id="7" name="Shape 340"/>
          <p:cNvSpPr txBox="1"/>
          <p:nvPr/>
        </p:nvSpPr>
        <p:spPr>
          <a:xfrm>
            <a:off x="5528700" y="1003276"/>
            <a:ext cx="3000000" cy="3546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fr" sz="1400" b="0" i="0" u="none" strike="noStrike" cap="none" dirty="0">
                <a:solidFill>
                  <a:srgbClr val="000000"/>
                </a:solidFill>
                <a:latin typeface="Roboto Mono"/>
                <a:ea typeface="Roboto Mono"/>
                <a:cs typeface="Roboto Mono"/>
                <a:sym typeface="Roboto Mono"/>
              </a:rPr>
              <a:t>% 100</a:t>
            </a:r>
            <a:endParaRPr sz="1400" b="0" i="0" u="none" strike="noStrike" cap="none" dirty="0">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dirty="0">
                <a:solidFill>
                  <a:srgbClr val="B45F06"/>
                </a:solidFill>
                <a:latin typeface="Roboto Mono"/>
                <a:ea typeface="Roboto Mono"/>
                <a:cs typeface="Roboto Mono"/>
                <a:sym typeface="Roboto Mono"/>
              </a:rPr>
              <a:t>G00 G40 G49 G20 G90</a:t>
            </a:r>
            <a:endParaRPr sz="1400" b="0" i="0" u="none" strike="noStrike" cap="none" dirty="0">
              <a:solidFill>
                <a:srgbClr val="B45F06"/>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dirty="0">
                <a:solidFill>
                  <a:srgbClr val="F6B26B"/>
                </a:solidFill>
                <a:latin typeface="Roboto Mono"/>
                <a:ea typeface="Roboto Mono"/>
                <a:cs typeface="Roboto Mono"/>
                <a:sym typeface="Roboto Mono"/>
              </a:rPr>
              <a:t>M10</a:t>
            </a:r>
            <a:endParaRPr sz="1400" b="0" i="0" u="none" strike="noStrike" cap="none" dirty="0">
              <a:solidFill>
                <a:srgbClr val="F6B26B"/>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dirty="0">
                <a:solidFill>
                  <a:srgbClr val="F6B26B"/>
                </a:solidFill>
                <a:latin typeface="Roboto Mono"/>
                <a:ea typeface="Roboto Mono"/>
                <a:cs typeface="Roboto Mono"/>
                <a:sym typeface="Roboto Mono"/>
              </a:rPr>
              <a:t>M05</a:t>
            </a:r>
            <a:endParaRPr sz="1400" b="0" i="0" u="none" strike="noStrike" cap="none" dirty="0">
              <a:solidFill>
                <a:srgbClr val="F6B26B"/>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dirty="0">
                <a:solidFill>
                  <a:srgbClr val="B45F06"/>
                </a:solidFill>
                <a:latin typeface="Roboto Mono"/>
                <a:ea typeface="Roboto Mono"/>
                <a:cs typeface="Roboto Mono"/>
                <a:sym typeface="Roboto Mono"/>
              </a:rPr>
              <a:t>G91 G28</a:t>
            </a:r>
            <a:r>
              <a:rPr lang="fr" sz="1400" b="0" i="0" u="none" strike="noStrike" cap="none" dirty="0">
                <a:solidFill>
                  <a:srgbClr val="000000"/>
                </a:solidFill>
                <a:latin typeface="Roboto Mono"/>
                <a:ea typeface="Roboto Mono"/>
                <a:cs typeface="Roboto Mono"/>
                <a:sym typeface="Roboto Mono"/>
              </a:rPr>
              <a:t> </a:t>
            </a:r>
            <a:r>
              <a:rPr lang="fr" sz="1400" b="0" i="0" u="none" strike="noStrike" cap="none" dirty="0">
                <a:solidFill>
                  <a:srgbClr val="3D85C6"/>
                </a:solidFill>
                <a:latin typeface="Roboto Mono"/>
                <a:ea typeface="Roboto Mono"/>
                <a:cs typeface="Roboto Mono"/>
                <a:sym typeface="Roboto Mono"/>
              </a:rPr>
              <a:t>Z0</a:t>
            </a:r>
            <a:endParaRPr sz="1400" b="0" i="0" u="none" strike="noStrike" cap="none" dirty="0">
              <a:solidFill>
                <a:srgbClr val="3D85C6"/>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dirty="0">
                <a:solidFill>
                  <a:srgbClr val="B45F06"/>
                </a:solidFill>
                <a:latin typeface="Roboto Mono"/>
                <a:ea typeface="Roboto Mono"/>
                <a:cs typeface="Roboto Mono"/>
                <a:sym typeface="Roboto Mono"/>
              </a:rPr>
              <a:t>G90</a:t>
            </a:r>
            <a:endParaRPr sz="1400" b="0" i="0" u="none" strike="noStrike" cap="none" dirty="0">
              <a:solidFill>
                <a:srgbClr val="B45F06"/>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dirty="0">
                <a:solidFill>
                  <a:srgbClr val="6AA84F"/>
                </a:solidFill>
                <a:latin typeface="Roboto Mono"/>
                <a:ea typeface="Roboto Mono"/>
                <a:cs typeface="Roboto Mono"/>
                <a:sym typeface="Roboto Mono"/>
              </a:rPr>
              <a:t>T1</a:t>
            </a:r>
            <a:r>
              <a:rPr lang="fr" sz="1400" b="0" i="0" u="none" strike="noStrike" cap="none" dirty="0">
                <a:solidFill>
                  <a:srgbClr val="000000"/>
                </a:solidFill>
                <a:latin typeface="Roboto Mono"/>
                <a:ea typeface="Roboto Mono"/>
                <a:cs typeface="Roboto Mono"/>
                <a:sym typeface="Roboto Mono"/>
              </a:rPr>
              <a:t> </a:t>
            </a:r>
            <a:r>
              <a:rPr lang="fr" sz="1400" b="0" i="0" u="none" strike="noStrike" cap="none" dirty="0">
                <a:solidFill>
                  <a:srgbClr val="F6B26B"/>
                </a:solidFill>
                <a:latin typeface="Roboto Mono"/>
                <a:ea typeface="Roboto Mono"/>
                <a:cs typeface="Roboto Mono"/>
                <a:sym typeface="Roboto Mono"/>
              </a:rPr>
              <a:t>M06</a:t>
            </a:r>
            <a:endParaRPr sz="1400" b="0" i="0" u="none" strike="noStrike" cap="none" dirty="0">
              <a:solidFill>
                <a:srgbClr val="F6B26B"/>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dirty="0">
                <a:solidFill>
                  <a:srgbClr val="B45F06"/>
                </a:solidFill>
                <a:latin typeface="Roboto Mono"/>
                <a:ea typeface="Roboto Mono"/>
                <a:cs typeface="Roboto Mono"/>
                <a:sym typeface="Roboto Mono"/>
              </a:rPr>
              <a:t>G00</a:t>
            </a:r>
            <a:r>
              <a:rPr lang="fr" sz="1400" b="0" i="0" u="none" strike="noStrike" cap="none" dirty="0">
                <a:solidFill>
                  <a:srgbClr val="000000"/>
                </a:solidFill>
                <a:latin typeface="Roboto Mono"/>
                <a:ea typeface="Roboto Mono"/>
                <a:cs typeface="Roboto Mono"/>
                <a:sym typeface="Roboto Mono"/>
              </a:rPr>
              <a:t> </a:t>
            </a:r>
            <a:r>
              <a:rPr lang="fr" sz="1400" b="0" i="0" u="none" strike="noStrike" cap="none" dirty="0">
                <a:solidFill>
                  <a:srgbClr val="3D85C6"/>
                </a:solidFill>
                <a:latin typeface="Roboto Mono"/>
                <a:ea typeface="Roboto Mono"/>
                <a:cs typeface="Roboto Mono"/>
                <a:sym typeface="Roboto Mono"/>
              </a:rPr>
              <a:t>Z.1</a:t>
            </a:r>
            <a:r>
              <a:rPr lang="fr" sz="1400" b="0" i="0" u="none" strike="noStrike" cap="none" dirty="0">
                <a:solidFill>
                  <a:srgbClr val="000000"/>
                </a:solidFill>
                <a:latin typeface="Roboto Mono"/>
                <a:ea typeface="Roboto Mono"/>
                <a:cs typeface="Roboto Mono"/>
                <a:sym typeface="Roboto Mono"/>
              </a:rPr>
              <a:t> </a:t>
            </a:r>
            <a:r>
              <a:rPr lang="fr" sz="1400" b="0" i="0" u="none" strike="noStrike" cap="none" dirty="0">
                <a:solidFill>
                  <a:srgbClr val="CC0000"/>
                </a:solidFill>
                <a:latin typeface="Roboto Mono"/>
                <a:ea typeface="Roboto Mono"/>
                <a:cs typeface="Roboto Mono"/>
                <a:sym typeface="Roboto Mono"/>
              </a:rPr>
              <a:t>S3200</a:t>
            </a:r>
            <a:endParaRPr sz="1400" b="0" i="0" u="none" strike="noStrike" cap="none" dirty="0">
              <a:solidFill>
                <a:srgbClr val="CC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dirty="0">
                <a:solidFill>
                  <a:srgbClr val="B45F06"/>
                </a:solidFill>
                <a:latin typeface="Roboto Mono"/>
                <a:ea typeface="Roboto Mono"/>
                <a:cs typeface="Roboto Mono"/>
                <a:sym typeface="Roboto Mono"/>
              </a:rPr>
              <a:t>G00</a:t>
            </a:r>
            <a:r>
              <a:rPr lang="fr" sz="1400" b="0" i="0" u="none" strike="noStrike" cap="none" dirty="0">
                <a:solidFill>
                  <a:srgbClr val="F6B26B"/>
                </a:solidFill>
                <a:latin typeface="Roboto Mono"/>
                <a:ea typeface="Roboto Mono"/>
                <a:cs typeface="Roboto Mono"/>
                <a:sym typeface="Roboto Mono"/>
              </a:rPr>
              <a:t> </a:t>
            </a:r>
            <a:r>
              <a:rPr lang="fr" sz="1400" b="0" i="0" u="none" strike="noStrike" cap="none" dirty="0">
                <a:solidFill>
                  <a:srgbClr val="3D85C6"/>
                </a:solidFill>
                <a:latin typeface="Roboto Mono"/>
                <a:ea typeface="Roboto Mono"/>
                <a:cs typeface="Roboto Mono"/>
                <a:sym typeface="Roboto Mono"/>
              </a:rPr>
              <a:t>X2.5 Y2.5</a:t>
            </a:r>
            <a:endParaRPr sz="1400" b="0" i="0" u="none" strike="noStrike" cap="none" dirty="0">
              <a:solidFill>
                <a:srgbClr val="3D85C6"/>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dirty="0">
                <a:solidFill>
                  <a:srgbClr val="B45F06"/>
                </a:solidFill>
                <a:latin typeface="Roboto Mono"/>
                <a:ea typeface="Roboto Mono"/>
                <a:cs typeface="Roboto Mono"/>
                <a:sym typeface="Roboto Mono"/>
              </a:rPr>
              <a:t>G01</a:t>
            </a:r>
            <a:r>
              <a:rPr lang="fr" sz="1400" b="0" i="0" u="none" strike="noStrike" cap="none" dirty="0">
                <a:solidFill>
                  <a:srgbClr val="000000"/>
                </a:solidFill>
                <a:latin typeface="Roboto Mono"/>
                <a:ea typeface="Roboto Mono"/>
                <a:cs typeface="Roboto Mono"/>
                <a:sym typeface="Roboto Mono"/>
              </a:rPr>
              <a:t> </a:t>
            </a:r>
            <a:r>
              <a:rPr lang="fr" sz="1400" b="0" i="0" u="none" strike="noStrike" cap="none" dirty="0">
                <a:solidFill>
                  <a:srgbClr val="3D85C6"/>
                </a:solidFill>
                <a:latin typeface="Roboto Mono"/>
                <a:ea typeface="Roboto Mono"/>
                <a:cs typeface="Roboto Mono"/>
                <a:sym typeface="Roboto Mono"/>
              </a:rPr>
              <a:t>Z-.25</a:t>
            </a:r>
            <a:r>
              <a:rPr lang="fr" sz="1400" b="0" i="0" u="none" strike="noStrike" cap="none" dirty="0">
                <a:solidFill>
                  <a:srgbClr val="000000"/>
                </a:solidFill>
                <a:latin typeface="Roboto Mono"/>
                <a:ea typeface="Roboto Mono"/>
                <a:cs typeface="Roboto Mono"/>
                <a:sym typeface="Roboto Mono"/>
              </a:rPr>
              <a:t> </a:t>
            </a:r>
            <a:r>
              <a:rPr lang="fr" sz="1400" b="0" i="0" u="none" strike="noStrike" cap="none" dirty="0">
                <a:solidFill>
                  <a:srgbClr val="CC0000"/>
                </a:solidFill>
                <a:latin typeface="Roboto Mono"/>
                <a:ea typeface="Roboto Mono"/>
                <a:cs typeface="Roboto Mono"/>
                <a:sym typeface="Roboto Mono"/>
              </a:rPr>
              <a:t>F200</a:t>
            </a:r>
            <a:endParaRPr sz="1400" b="0" i="0" u="none" strike="noStrike" cap="none" dirty="0">
              <a:solidFill>
                <a:srgbClr val="CC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dirty="0">
                <a:solidFill>
                  <a:srgbClr val="B45F06"/>
                </a:solidFill>
                <a:latin typeface="Roboto Mono"/>
                <a:ea typeface="Roboto Mono"/>
                <a:cs typeface="Roboto Mono"/>
                <a:sym typeface="Roboto Mono"/>
              </a:rPr>
              <a:t>G01</a:t>
            </a:r>
            <a:r>
              <a:rPr lang="fr" sz="1400" b="0" i="0" u="none" strike="noStrike" cap="none" dirty="0">
                <a:solidFill>
                  <a:srgbClr val="000000"/>
                </a:solidFill>
                <a:latin typeface="Roboto Mono"/>
                <a:ea typeface="Roboto Mono"/>
                <a:cs typeface="Roboto Mono"/>
                <a:sym typeface="Roboto Mono"/>
              </a:rPr>
              <a:t> </a:t>
            </a:r>
            <a:r>
              <a:rPr lang="fr" sz="1400" b="0" i="0" u="none" strike="noStrike" cap="none" dirty="0">
                <a:solidFill>
                  <a:srgbClr val="3D85C6"/>
                </a:solidFill>
                <a:latin typeface="Roboto Mono"/>
                <a:ea typeface="Roboto Mono"/>
                <a:cs typeface="Roboto Mono"/>
                <a:sym typeface="Roboto Mono"/>
              </a:rPr>
              <a:t>X5 Y5</a:t>
            </a:r>
            <a:endParaRPr sz="1400" b="0" i="0" u="none" strike="noStrike" cap="none" dirty="0">
              <a:solidFill>
                <a:srgbClr val="3D85C6"/>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dirty="0">
                <a:solidFill>
                  <a:srgbClr val="B45F06"/>
                </a:solidFill>
                <a:latin typeface="Roboto Mono"/>
                <a:ea typeface="Roboto Mono"/>
                <a:cs typeface="Roboto Mono"/>
                <a:sym typeface="Roboto Mono"/>
              </a:rPr>
              <a:t>G00</a:t>
            </a:r>
            <a:r>
              <a:rPr lang="fr" sz="1400" b="0" i="0" u="none" strike="noStrike" cap="none" dirty="0">
                <a:solidFill>
                  <a:srgbClr val="000000"/>
                </a:solidFill>
                <a:latin typeface="Roboto Mono"/>
                <a:ea typeface="Roboto Mono"/>
                <a:cs typeface="Roboto Mono"/>
                <a:sym typeface="Roboto Mono"/>
              </a:rPr>
              <a:t> </a:t>
            </a:r>
            <a:r>
              <a:rPr lang="fr" sz="1400" b="0" i="0" u="none" strike="noStrike" cap="none" dirty="0">
                <a:solidFill>
                  <a:srgbClr val="3D85C6"/>
                </a:solidFill>
                <a:latin typeface="Roboto Mono"/>
                <a:ea typeface="Roboto Mono"/>
                <a:cs typeface="Roboto Mono"/>
                <a:sym typeface="Roboto Mono"/>
              </a:rPr>
              <a:t>Z.1</a:t>
            </a:r>
            <a:endParaRPr sz="1400" b="0" i="0" u="none" strike="noStrike" cap="none" dirty="0">
              <a:solidFill>
                <a:srgbClr val="3D85C6"/>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dirty="0">
                <a:solidFill>
                  <a:srgbClr val="B45F06"/>
                </a:solidFill>
                <a:latin typeface="Roboto Mono"/>
                <a:ea typeface="Roboto Mono"/>
                <a:cs typeface="Roboto Mono"/>
                <a:sym typeface="Roboto Mono"/>
              </a:rPr>
              <a:t>G28</a:t>
            </a:r>
            <a:r>
              <a:rPr lang="fr" sz="1400" b="0" i="0" u="none" strike="noStrike" cap="none" dirty="0">
                <a:solidFill>
                  <a:srgbClr val="000000"/>
                </a:solidFill>
                <a:latin typeface="Roboto Mono"/>
                <a:ea typeface="Roboto Mono"/>
                <a:cs typeface="Roboto Mono"/>
                <a:sym typeface="Roboto Mono"/>
              </a:rPr>
              <a:t> </a:t>
            </a:r>
            <a:r>
              <a:rPr lang="fr" sz="1400" b="0" i="0" u="none" strike="noStrike" cap="none" dirty="0">
                <a:solidFill>
                  <a:srgbClr val="3D85C6"/>
                </a:solidFill>
                <a:latin typeface="Roboto Mono"/>
                <a:ea typeface="Roboto Mono"/>
                <a:cs typeface="Roboto Mono"/>
                <a:sym typeface="Roboto Mono"/>
              </a:rPr>
              <a:t>X0 Y0</a:t>
            </a:r>
            <a:endParaRPr sz="1400" b="0" i="0" u="none" strike="noStrike" cap="none" dirty="0">
              <a:solidFill>
                <a:srgbClr val="3D85C6"/>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dirty="0">
                <a:solidFill>
                  <a:srgbClr val="F6B26B"/>
                </a:solidFill>
                <a:latin typeface="Roboto Mono"/>
                <a:ea typeface="Roboto Mono"/>
                <a:cs typeface="Roboto Mono"/>
                <a:sym typeface="Roboto Mono"/>
              </a:rPr>
              <a:t>M05</a:t>
            </a:r>
            <a:endParaRPr sz="1400" b="0" i="0" u="none" strike="noStrike" cap="none" dirty="0">
              <a:solidFill>
                <a:srgbClr val="F6B26B"/>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dirty="0">
                <a:solidFill>
                  <a:srgbClr val="F6B26B"/>
                </a:solidFill>
                <a:latin typeface="Roboto Mono"/>
                <a:ea typeface="Roboto Mono"/>
                <a:cs typeface="Roboto Mono"/>
                <a:sym typeface="Roboto Mono"/>
              </a:rPr>
              <a:t>M45</a:t>
            </a:r>
            <a:endParaRPr sz="1400" b="0" i="0" u="none" strike="noStrike" cap="none" dirty="0">
              <a:solidFill>
                <a:srgbClr val="F6B26B"/>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1400"/>
              <a:buFont typeface="Arial"/>
              <a:buNone/>
            </a:pPr>
            <a:r>
              <a:rPr lang="fr" sz="1400" b="0" i="0" u="none" strike="noStrike" cap="none" dirty="0">
                <a:solidFill>
                  <a:srgbClr val="000000"/>
                </a:solidFill>
                <a:latin typeface="Roboto Mono"/>
                <a:ea typeface="Roboto Mono"/>
                <a:cs typeface="Roboto Mono"/>
                <a:sym typeface="Roboto Mono"/>
              </a:rPr>
              <a:t>%</a:t>
            </a:r>
            <a:endParaRPr sz="1400" b="0" i="0" u="none" strike="noStrike" cap="none" dirty="0">
              <a:solidFill>
                <a:srgbClr val="000000"/>
              </a:solidFill>
              <a:latin typeface="Roboto Mono"/>
              <a:ea typeface="Roboto Mono"/>
              <a:cs typeface="Roboto Mono"/>
              <a:sym typeface="Roboto Mon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fr" sz="3600" dirty="0">
                <a:solidFill>
                  <a:srgbClr val="526B8A"/>
                </a:solidFill>
              </a:rPr>
              <a:t>INTRODUCTION</a:t>
            </a:r>
            <a:endParaRPr sz="3600" dirty="0">
              <a:solidFill>
                <a:srgbClr val="526B8A"/>
              </a:solidFill>
            </a:endParaRPr>
          </a:p>
        </p:txBody>
      </p:sp>
      <p:sp>
        <p:nvSpPr>
          <p:cNvPr id="62" name="Shape 62"/>
          <p:cNvSpPr txBox="1">
            <a:spLocks noGrp="1"/>
          </p:cNvSpPr>
          <p:nvPr>
            <p:ph type="body" idx="1"/>
          </p:nvPr>
        </p:nvSpPr>
        <p:spPr>
          <a:xfrm>
            <a:off x="-182880" y="3363737"/>
            <a:ext cx="9326880" cy="547697"/>
          </a:xfrm>
          <a:prstGeom prst="rect">
            <a:avLst/>
          </a:prstGeom>
        </p:spPr>
        <p:txBody>
          <a:bodyPr spcFirstLastPara="1" wrap="square" lIns="91425" tIns="91425" rIns="91425" bIns="91425" anchor="t" anchorCtr="0">
            <a:noAutofit/>
          </a:bodyPr>
          <a:lstStyle/>
          <a:p>
            <a:pPr marL="114300" indent="0" algn="ctr">
              <a:buNone/>
            </a:pPr>
            <a:r>
              <a:rPr lang="fr-FR" dirty="0" smtClean="0">
                <a:solidFill>
                  <a:srgbClr val="C00000"/>
                </a:solidFill>
              </a:rPr>
              <a:t>Simplifier </a:t>
            </a:r>
            <a:r>
              <a:rPr lang="fr-FR" dirty="0">
                <a:solidFill>
                  <a:srgbClr val="C00000"/>
                </a:solidFill>
              </a:rPr>
              <a:t>et mettre à disposition ces </a:t>
            </a:r>
            <a:r>
              <a:rPr lang="fr-FR" dirty="0" smtClean="0">
                <a:solidFill>
                  <a:srgbClr val="C00000"/>
                </a:solidFill>
              </a:rPr>
              <a:t>connaissances et aider </a:t>
            </a:r>
            <a:r>
              <a:rPr lang="fr-FR" dirty="0">
                <a:solidFill>
                  <a:srgbClr val="C00000"/>
                </a:solidFill>
              </a:rPr>
              <a:t> à la conception d’un programme G-Code tant dans l’aspect informatique que dans l’aspect usinage.</a:t>
            </a:r>
          </a:p>
          <a:p>
            <a:pPr marL="114300" indent="0">
              <a:buNone/>
            </a:pPr>
            <a:r>
              <a:rPr lang="fr-FR" dirty="0"/>
              <a:t/>
            </a:r>
            <a:br>
              <a:rPr lang="fr-FR" dirty="0"/>
            </a:br>
            <a:endParaRPr dirty="0"/>
          </a:p>
        </p:txBody>
      </p:sp>
      <p:sp>
        <p:nvSpPr>
          <p:cNvPr id="6" name="Espace réservé du numéro de diapositive 5"/>
          <p:cNvSpPr>
            <a:spLocks noGrp="1"/>
          </p:cNvSpPr>
          <p:nvPr>
            <p:ph type="sldNum" idx="12"/>
          </p:nvPr>
        </p:nvSpPr>
        <p:spPr/>
        <p:txBody>
          <a:bodyPr/>
          <a:lstStyle/>
          <a:p>
            <a:fld id="{00000000-1234-1234-1234-123412341234}" type="slidenum">
              <a:rPr lang="fr-FR" smtClean="0"/>
              <a:pPr/>
              <a:t>2</a:t>
            </a:fld>
            <a:endParaRPr lang="fr-FR" dirty="0"/>
          </a:p>
        </p:txBody>
      </p:sp>
      <p:pic>
        <p:nvPicPr>
          <p:cNvPr id="1026" name="Picture 2" descr="RÃ©sultat de recherche d'images pour &quot;difficile&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66" y="1648043"/>
            <a:ext cx="2676463" cy="1338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Ã©sultat de recherche d'images pour &quot;difficil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105" y="1361693"/>
            <a:ext cx="1658075" cy="16580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Ã©sultat de recherche d'images pour &quot;norme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9106" y="1130897"/>
            <a:ext cx="1888871" cy="18888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sldNum" idx="12"/>
          </p:nvPr>
        </p:nvSpPr>
        <p:spPr>
          <a:prstGeom prst="rect">
            <a:avLst/>
          </a:prstGeom>
        </p:spPr>
        <p:txBody>
          <a:bodyPr spcFirstLastPara="1" vert="horz" wrap="square" lIns="91425" tIns="91425" rIns="91425" bIns="91425" rtlCol="0" anchor="ctr" anchorCtr="0">
            <a:noAutofit/>
          </a:bodyPr>
          <a:lstStyle/>
          <a:p>
            <a:fld id="{00000000-1234-1234-1234-123412341234}" type="slidenum">
              <a:rPr lang="fr"/>
              <a:pPr/>
              <a:t>20</a:t>
            </a:fld>
            <a:endParaRPr dirty="0"/>
          </a:p>
        </p:txBody>
      </p:sp>
      <p:pic>
        <p:nvPicPr>
          <p:cNvPr id="214" name="Shape 214"/>
          <p:cNvPicPr preferRelativeResize="0"/>
          <p:nvPr/>
        </p:nvPicPr>
        <p:blipFill rotWithShape="1">
          <a:blip r:embed="rId3">
            <a:alphaModFix/>
          </a:blip>
          <a:srcRect/>
          <a:stretch/>
        </p:blipFill>
        <p:spPr>
          <a:xfrm>
            <a:off x="1420009" y="204396"/>
            <a:ext cx="6038835" cy="414828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sldNum" idx="12"/>
          </p:nvPr>
        </p:nvSpPr>
        <p:spPr>
          <a:xfrm>
            <a:off x="8307977" y="4749900"/>
            <a:ext cx="7134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fr" sz="1800" b="0" i="0" u="none" strike="noStrike" cap="none">
                <a:solidFill>
                  <a:srgbClr val="08111A"/>
                </a:solidFill>
                <a:latin typeface="Arial"/>
                <a:ea typeface="Arial"/>
                <a:cs typeface="Arial"/>
                <a:sym typeface="Arial"/>
              </a:rPr>
              <a:t>21</a:t>
            </a:fld>
            <a:endParaRPr sz="1800" b="0" i="0" u="none" strike="noStrike" cap="none">
              <a:solidFill>
                <a:srgbClr val="08111A"/>
              </a:solidFill>
              <a:latin typeface="Arial"/>
              <a:ea typeface="Arial"/>
              <a:cs typeface="Arial"/>
              <a:sym typeface="Arial"/>
            </a:endParaRPr>
          </a:p>
        </p:txBody>
      </p:sp>
      <p:sp>
        <p:nvSpPr>
          <p:cNvPr id="354" name="Shape 354"/>
          <p:cNvSpPr txBox="1"/>
          <p:nvPr/>
        </p:nvSpPr>
        <p:spPr>
          <a:xfrm>
            <a:off x="615300" y="216425"/>
            <a:ext cx="7913400" cy="572700"/>
          </a:xfrm>
          <a:prstGeom prst="rect">
            <a:avLst/>
          </a:prstGeom>
          <a:noFill/>
          <a:ln>
            <a:noFill/>
          </a:ln>
        </p:spPr>
        <p:txBody>
          <a:bodyPr spcFirstLastPara="1" wrap="square" lIns="91425" tIns="91425" rIns="91425" bIns="91425" anchor="t" anchorCtr="0">
            <a:noAutofit/>
          </a:bodyPr>
          <a:lstStyle/>
          <a:p>
            <a:pPr marL="457200" marR="0" lvl="0" indent="-406400" algn="ctr" rtl="0">
              <a:lnSpc>
                <a:spcPct val="100000"/>
              </a:lnSpc>
              <a:spcBef>
                <a:spcPts val="0"/>
              </a:spcBef>
              <a:spcAft>
                <a:spcPts val="0"/>
              </a:spcAft>
              <a:buClr>
                <a:srgbClr val="526B8A"/>
              </a:buClr>
              <a:buSzPts val="2800"/>
              <a:buFont typeface="Consolas"/>
              <a:buAutoNum type="romanUcPeriod" startAt="3"/>
            </a:pPr>
            <a:r>
              <a:rPr lang="fr" sz="2800">
                <a:solidFill>
                  <a:srgbClr val="526B8A"/>
                </a:solidFill>
                <a:latin typeface="Consolas"/>
                <a:ea typeface="Consolas"/>
                <a:cs typeface="Consolas"/>
                <a:sym typeface="Consolas"/>
              </a:rPr>
              <a:t>Interpréteur de langage G-Code</a:t>
            </a:r>
            <a:endParaRPr sz="2800" b="0" i="0" u="none" strike="noStrike" cap="none">
              <a:solidFill>
                <a:srgbClr val="526B8A"/>
              </a:solidFill>
              <a:latin typeface="Consolas"/>
              <a:ea typeface="Consolas"/>
              <a:cs typeface="Consolas"/>
              <a:sym typeface="Consolas"/>
            </a:endParaRPr>
          </a:p>
        </p:txBody>
      </p:sp>
      <p:sp>
        <p:nvSpPr>
          <p:cNvPr id="355" name="Shape 355"/>
          <p:cNvSpPr txBox="1"/>
          <p:nvPr/>
        </p:nvSpPr>
        <p:spPr>
          <a:xfrm>
            <a:off x="615300" y="1208825"/>
            <a:ext cx="7913400" cy="1851900"/>
          </a:xfrm>
          <a:prstGeom prst="rect">
            <a:avLst/>
          </a:prstGeom>
          <a:noFill/>
          <a:ln>
            <a:noFill/>
          </a:ln>
        </p:spPr>
        <p:txBody>
          <a:bodyPr spcFirstLastPara="1" wrap="square" lIns="91425" tIns="91425" rIns="91425" bIns="91425" anchor="t" anchorCtr="0">
            <a:noAutofit/>
          </a:bodyPr>
          <a:lstStyle/>
          <a:p>
            <a:pPr marL="0" marR="0" lvl="0" indent="0" rtl="0">
              <a:lnSpc>
                <a:spcPct val="200000"/>
              </a:lnSpc>
              <a:spcBef>
                <a:spcPts val="0"/>
              </a:spcBef>
              <a:spcAft>
                <a:spcPts val="0"/>
              </a:spcAft>
              <a:buClr>
                <a:srgbClr val="000000"/>
              </a:buClr>
              <a:buSzPts val="2800"/>
              <a:buFont typeface="Arial"/>
              <a:buNone/>
            </a:pPr>
            <a:r>
              <a:rPr lang="fr" sz="2100" dirty="0">
                <a:solidFill>
                  <a:srgbClr val="08111A"/>
                </a:solidFill>
                <a:latin typeface="Consolas"/>
                <a:ea typeface="Consolas"/>
                <a:cs typeface="Consolas"/>
                <a:sym typeface="Consolas"/>
              </a:rPr>
              <a:t>→ Analyse de code et coloration syntaxique</a:t>
            </a:r>
            <a:endParaRPr sz="2100" dirty="0">
              <a:solidFill>
                <a:srgbClr val="08111A"/>
              </a:solidFill>
              <a:latin typeface="Consolas"/>
              <a:ea typeface="Consolas"/>
              <a:cs typeface="Consolas"/>
              <a:sym typeface="Consolas"/>
            </a:endParaRPr>
          </a:p>
          <a:p>
            <a:pPr marL="0" marR="0" lvl="0" indent="0" rtl="0">
              <a:lnSpc>
                <a:spcPct val="200000"/>
              </a:lnSpc>
              <a:spcBef>
                <a:spcPts val="0"/>
              </a:spcBef>
              <a:spcAft>
                <a:spcPts val="0"/>
              </a:spcAft>
              <a:buClr>
                <a:srgbClr val="000000"/>
              </a:buClr>
              <a:buSzPts val="2800"/>
              <a:buFont typeface="Arial"/>
              <a:buNone/>
            </a:pPr>
            <a:r>
              <a:rPr lang="fr" sz="2100" dirty="0">
                <a:solidFill>
                  <a:srgbClr val="08111A"/>
                </a:solidFill>
                <a:latin typeface="Consolas"/>
                <a:ea typeface="Consolas"/>
                <a:cs typeface="Consolas"/>
                <a:sym typeface="Consolas"/>
              </a:rPr>
              <a:t>→ Aide contextuelle</a:t>
            </a:r>
            <a:endParaRPr sz="2100" dirty="0">
              <a:solidFill>
                <a:srgbClr val="08111A"/>
              </a:solidFill>
              <a:latin typeface="Consolas"/>
              <a:ea typeface="Consolas"/>
              <a:cs typeface="Consolas"/>
              <a:sym typeface="Consolas"/>
            </a:endParaRPr>
          </a:p>
        </p:txBody>
      </p:sp>
      <p:sp>
        <p:nvSpPr>
          <p:cNvPr id="356" name="Shape 356"/>
          <p:cNvSpPr/>
          <p:nvPr/>
        </p:nvSpPr>
        <p:spPr>
          <a:xfrm>
            <a:off x="517075" y="878375"/>
            <a:ext cx="6658200" cy="945000"/>
          </a:xfrm>
          <a:prstGeom prst="rect">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293597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sldNum" idx="12"/>
          </p:nvPr>
        </p:nvSpPr>
        <p:spPr>
          <a:xfrm>
            <a:off x="8307977" y="4749900"/>
            <a:ext cx="713298"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fr" sz="1800" b="0" i="0" u="none" strike="noStrike" cap="none">
                <a:solidFill>
                  <a:srgbClr val="08111A"/>
                </a:solidFill>
                <a:latin typeface="Arial"/>
                <a:ea typeface="Arial"/>
                <a:cs typeface="Arial"/>
                <a:sym typeface="Arial"/>
              </a:rPr>
              <a:t>22</a:t>
            </a:fld>
            <a:endParaRPr sz="1800" b="0" i="0" u="none" strike="noStrike" cap="none">
              <a:solidFill>
                <a:srgbClr val="08111A"/>
              </a:solidFill>
              <a:latin typeface="Arial"/>
              <a:ea typeface="Arial"/>
              <a:cs typeface="Arial"/>
              <a:sym typeface="Arial"/>
            </a:endParaRPr>
          </a:p>
        </p:txBody>
      </p:sp>
      <p:sp>
        <p:nvSpPr>
          <p:cNvPr id="362" name="Shape 362"/>
          <p:cNvSpPr txBox="1"/>
          <p:nvPr/>
        </p:nvSpPr>
        <p:spPr>
          <a:xfrm>
            <a:off x="1472850" y="1228600"/>
            <a:ext cx="6198300" cy="2603100"/>
          </a:xfrm>
          <a:prstGeom prst="rect">
            <a:avLst/>
          </a:prstGeom>
          <a:noFill/>
          <a:ln>
            <a:noFill/>
          </a:ln>
        </p:spPr>
        <p:txBody>
          <a:bodyPr spcFirstLastPara="1" wrap="square" lIns="91425" tIns="91425" rIns="91425" bIns="91425" anchor="ctr" anchorCtr="0">
            <a:noAutofit/>
          </a:bodyPr>
          <a:lstStyle/>
          <a:p>
            <a:pPr marL="0" marR="0" lvl="0" indent="0" algn="l" rtl="0">
              <a:lnSpc>
                <a:spcPct val="135714"/>
              </a:lnSpc>
              <a:spcBef>
                <a:spcPts val="0"/>
              </a:spcBef>
              <a:spcAft>
                <a:spcPts val="0"/>
              </a:spcAft>
              <a:buClr>
                <a:srgbClr val="268BD2"/>
              </a:buClr>
              <a:buSzPts val="1050"/>
              <a:buFont typeface="Roboto Mono"/>
              <a:buNone/>
            </a:pPr>
            <a:r>
              <a:rPr lang="fr" sz="1050" b="0" i="0" u="none" strike="noStrike" cap="none">
                <a:solidFill>
                  <a:srgbClr val="268BD2"/>
                </a:solidFill>
                <a:latin typeface="Roboto Mono"/>
                <a:ea typeface="Roboto Mono"/>
                <a:cs typeface="Roboto Mono"/>
                <a:sym typeface="Roboto Mono"/>
              </a:rPr>
              <a:t>Program</a:t>
            </a:r>
            <a:r>
              <a:rPr lang="fr" sz="1050" b="0" i="0" u="none" strike="noStrike" cap="none">
                <a:solidFill>
                  <a:srgbClr val="333333"/>
                </a:solidFill>
                <a:latin typeface="Roboto Mono"/>
                <a:ea typeface="Roboto Mono"/>
                <a:cs typeface="Roboto Mono"/>
                <a:sym typeface="Roboto Mono"/>
              </a:rPr>
              <a:t> { header: </a:t>
            </a:r>
            <a:r>
              <a:rPr lang="fr" sz="1050" b="0" i="0" u="none" strike="noStrike" cap="none">
                <a:solidFill>
                  <a:srgbClr val="268BD2"/>
                </a:solidFill>
                <a:latin typeface="Roboto Mono"/>
                <a:ea typeface="Roboto Mono"/>
                <a:cs typeface="Roboto Mono"/>
                <a:sym typeface="Roboto Mono"/>
              </a:rPr>
              <a:t>Header</a:t>
            </a:r>
            <a:r>
              <a:rPr lang="fr" sz="1050" b="0" i="0" u="none" strike="noStrike" cap="none">
                <a:solidFill>
                  <a:srgbClr val="333333"/>
                </a:solidFill>
                <a:latin typeface="Roboto Mono"/>
                <a:ea typeface="Roboto Mono"/>
                <a:cs typeface="Roboto Mono"/>
                <a:sym typeface="Roboto Mono"/>
              </a:rPr>
              <a:t>, blocks: std::</a:t>
            </a:r>
            <a:r>
              <a:rPr lang="fr" sz="1050" b="0" i="0" u="none" strike="noStrike" cap="none">
                <a:solidFill>
                  <a:srgbClr val="268BD2"/>
                </a:solidFill>
                <a:latin typeface="Roboto Mono"/>
                <a:ea typeface="Roboto Mono"/>
                <a:cs typeface="Roboto Mono"/>
                <a:sym typeface="Roboto Mono"/>
              </a:rPr>
              <a:t>vector</a:t>
            </a:r>
            <a:r>
              <a:rPr lang="fr" sz="1050" b="0" i="0" u="none" strike="noStrike" cap="none">
                <a:solidFill>
                  <a:srgbClr val="859900"/>
                </a:solidFill>
                <a:latin typeface="Roboto Mono"/>
                <a:ea typeface="Roboto Mono"/>
                <a:cs typeface="Roboto Mono"/>
                <a:sym typeface="Roboto Mono"/>
              </a:rPr>
              <a:t>&lt;</a:t>
            </a:r>
            <a:r>
              <a:rPr lang="fr" sz="1050" b="0" i="0" u="none" strike="noStrike" cap="none">
                <a:solidFill>
                  <a:srgbClr val="268BD2"/>
                </a:solidFill>
                <a:latin typeface="Roboto Mono"/>
                <a:ea typeface="Roboto Mono"/>
                <a:cs typeface="Roboto Mono"/>
                <a:sym typeface="Roboto Mono"/>
              </a:rPr>
              <a:t>Block</a:t>
            </a:r>
            <a:r>
              <a:rPr lang="fr" sz="1050" b="0" i="0" u="none" strike="noStrike" cap="none">
                <a:solidFill>
                  <a:srgbClr val="859900"/>
                </a:solidFill>
                <a:latin typeface="Roboto Mono"/>
                <a:ea typeface="Roboto Mono"/>
                <a:cs typeface="Roboto Mono"/>
                <a:sym typeface="Roboto Mono"/>
              </a:rPr>
              <a:t>&gt;</a:t>
            </a:r>
            <a:r>
              <a:rPr lang="fr" sz="1050" b="0" i="0" u="none" strike="noStrike" cap="none">
                <a:solidFill>
                  <a:srgbClr val="333333"/>
                </a:solidFill>
                <a:latin typeface="Roboto Mono"/>
                <a:ea typeface="Roboto Mono"/>
                <a:cs typeface="Roboto Mono"/>
                <a:sym typeface="Roboto Mono"/>
              </a:rPr>
              <a:t> }</a:t>
            </a:r>
            <a:endParaRPr sz="1050" b="0" i="0" u="none" strike="noStrike" cap="none">
              <a:solidFill>
                <a:srgbClr val="333333"/>
              </a:solidFill>
              <a:latin typeface="Roboto Mono"/>
              <a:ea typeface="Roboto Mono"/>
              <a:cs typeface="Roboto Mono"/>
              <a:sym typeface="Roboto Mono"/>
            </a:endParaRPr>
          </a:p>
          <a:p>
            <a:pPr marL="0" marR="0" lvl="0" indent="0" algn="l" rtl="0">
              <a:lnSpc>
                <a:spcPct val="135714"/>
              </a:lnSpc>
              <a:spcBef>
                <a:spcPts val="0"/>
              </a:spcBef>
              <a:spcAft>
                <a:spcPts val="0"/>
              </a:spcAft>
              <a:buClr>
                <a:srgbClr val="268BD2"/>
              </a:buClr>
              <a:buSzPts val="1050"/>
              <a:buFont typeface="Roboto Mono"/>
              <a:buNone/>
            </a:pPr>
            <a:r>
              <a:rPr lang="fr" sz="1050" b="0" i="0" u="none" strike="noStrike" cap="none">
                <a:solidFill>
                  <a:srgbClr val="268BD2"/>
                </a:solidFill>
                <a:latin typeface="Roboto Mono"/>
                <a:ea typeface="Roboto Mono"/>
                <a:cs typeface="Roboto Mono"/>
                <a:sym typeface="Roboto Mono"/>
              </a:rPr>
              <a:t>Header</a:t>
            </a:r>
            <a:r>
              <a:rPr lang="fr" sz="1050" b="0" i="0" u="none" strike="noStrike" cap="none">
                <a:solidFill>
                  <a:srgbClr val="333333"/>
                </a:solidFill>
                <a:latin typeface="Roboto Mono"/>
                <a:ea typeface="Roboto Mono"/>
                <a:cs typeface="Roboto Mono"/>
                <a:sym typeface="Roboto Mono"/>
              </a:rPr>
              <a:t> { identifier: std::</a:t>
            </a:r>
            <a:r>
              <a:rPr lang="fr" sz="1050" b="0" i="0" u="none" strike="noStrike" cap="none">
                <a:solidFill>
                  <a:srgbClr val="268BD2"/>
                </a:solidFill>
                <a:latin typeface="Roboto Mono"/>
                <a:ea typeface="Roboto Mono"/>
                <a:cs typeface="Roboto Mono"/>
                <a:sym typeface="Roboto Mono"/>
              </a:rPr>
              <a:t>optional</a:t>
            </a:r>
            <a:r>
              <a:rPr lang="fr" sz="1050" b="0" i="0" u="none" strike="noStrike" cap="none">
                <a:solidFill>
                  <a:srgbClr val="859900"/>
                </a:solidFill>
                <a:latin typeface="Roboto Mono"/>
                <a:ea typeface="Roboto Mono"/>
                <a:cs typeface="Roboto Mono"/>
                <a:sym typeface="Roboto Mono"/>
              </a:rPr>
              <a:t>&lt;</a:t>
            </a:r>
            <a:r>
              <a:rPr lang="fr" sz="1050" b="0" i="0" u="none" strike="noStrike" cap="none">
                <a:solidFill>
                  <a:srgbClr val="333333"/>
                </a:solidFill>
                <a:latin typeface="Roboto Mono"/>
                <a:ea typeface="Roboto Mono"/>
                <a:cs typeface="Roboto Mono"/>
                <a:sym typeface="Roboto Mono"/>
              </a:rPr>
              <a:t>std::</a:t>
            </a:r>
            <a:r>
              <a:rPr lang="fr" sz="1050" b="0" i="0" u="none" strike="noStrike" cap="none">
                <a:solidFill>
                  <a:srgbClr val="268BD2"/>
                </a:solidFill>
                <a:latin typeface="Roboto Mono"/>
                <a:ea typeface="Roboto Mono"/>
                <a:cs typeface="Roboto Mono"/>
                <a:sym typeface="Roboto Mono"/>
              </a:rPr>
              <a:t>variant</a:t>
            </a:r>
            <a:r>
              <a:rPr lang="fr" sz="1050" b="0" i="0" u="none" strike="noStrike" cap="none">
                <a:solidFill>
                  <a:srgbClr val="859900"/>
                </a:solidFill>
                <a:latin typeface="Roboto Mono"/>
                <a:ea typeface="Roboto Mono"/>
                <a:cs typeface="Roboto Mono"/>
                <a:sym typeface="Roboto Mono"/>
              </a:rPr>
              <a:t>&lt;</a:t>
            </a:r>
            <a:r>
              <a:rPr lang="fr" sz="1050" b="0" i="0" u="none" strike="noStrike" cap="none">
                <a:solidFill>
                  <a:srgbClr val="268BD2"/>
                </a:solidFill>
                <a:latin typeface="Roboto Mono"/>
                <a:ea typeface="Roboto Mono"/>
                <a:cs typeface="Roboto Mono"/>
                <a:sym typeface="Roboto Mono"/>
              </a:rPr>
              <a:t>unsigned</a:t>
            </a:r>
            <a:r>
              <a:rPr lang="fr" sz="1050" b="0" i="0" u="none" strike="noStrike" cap="none">
                <a:solidFill>
                  <a:srgbClr val="333333"/>
                </a:solidFill>
                <a:latin typeface="Roboto Mono"/>
                <a:ea typeface="Roboto Mono"/>
                <a:cs typeface="Roboto Mono"/>
                <a:sym typeface="Roboto Mono"/>
              </a:rPr>
              <a:t>, </a:t>
            </a:r>
            <a:r>
              <a:rPr lang="fr" sz="1050" b="0" i="0" u="none" strike="noStrike" cap="none">
                <a:solidFill>
                  <a:srgbClr val="268BD2"/>
                </a:solidFill>
                <a:latin typeface="Roboto Mono"/>
                <a:ea typeface="Roboto Mono"/>
                <a:cs typeface="Roboto Mono"/>
                <a:sym typeface="Roboto Mono"/>
              </a:rPr>
              <a:t>wstring</a:t>
            </a:r>
            <a:r>
              <a:rPr lang="fr" sz="1050" b="0" i="0" u="none" strike="noStrike" cap="none">
                <a:solidFill>
                  <a:srgbClr val="859900"/>
                </a:solidFill>
                <a:latin typeface="Roboto Mono"/>
                <a:ea typeface="Roboto Mono"/>
                <a:cs typeface="Roboto Mono"/>
                <a:sym typeface="Roboto Mono"/>
              </a:rPr>
              <a:t>&gt;&gt;</a:t>
            </a:r>
            <a:r>
              <a:rPr lang="fr" sz="1050" b="0" i="0" u="none" strike="noStrike" cap="none">
                <a:solidFill>
                  <a:srgbClr val="333333"/>
                </a:solidFill>
                <a:latin typeface="Roboto Mono"/>
                <a:ea typeface="Roboto Mono"/>
                <a:cs typeface="Roboto Mono"/>
                <a:sym typeface="Roboto Mono"/>
              </a:rPr>
              <a:t> }</a:t>
            </a:r>
            <a:endParaRPr sz="1050" b="0" i="0" u="none" strike="noStrike" cap="none">
              <a:solidFill>
                <a:srgbClr val="333333"/>
              </a:solidFill>
              <a:latin typeface="Roboto Mono"/>
              <a:ea typeface="Roboto Mono"/>
              <a:cs typeface="Roboto Mono"/>
              <a:sym typeface="Roboto Mono"/>
            </a:endParaRPr>
          </a:p>
          <a:p>
            <a:pPr marL="0" marR="0" lvl="0" indent="0" algn="l" rtl="0">
              <a:lnSpc>
                <a:spcPct val="135714"/>
              </a:lnSpc>
              <a:spcBef>
                <a:spcPts val="0"/>
              </a:spcBef>
              <a:spcAft>
                <a:spcPts val="0"/>
              </a:spcAft>
              <a:buClr>
                <a:srgbClr val="268BD2"/>
              </a:buClr>
              <a:buSzPts val="1050"/>
              <a:buFont typeface="Roboto Mono"/>
              <a:buNone/>
            </a:pPr>
            <a:r>
              <a:rPr lang="fr" sz="1050" b="0" i="0" u="none" strike="noStrike" cap="none">
                <a:solidFill>
                  <a:srgbClr val="268BD2"/>
                </a:solidFill>
                <a:latin typeface="Roboto Mono"/>
                <a:ea typeface="Roboto Mono"/>
                <a:cs typeface="Roboto Mono"/>
                <a:sym typeface="Roboto Mono"/>
              </a:rPr>
              <a:t>Block</a:t>
            </a:r>
            <a:r>
              <a:rPr lang="fr" sz="1050" b="0" i="0" u="none" strike="noStrike" cap="none">
                <a:solidFill>
                  <a:srgbClr val="333333"/>
                </a:solidFill>
                <a:latin typeface="Roboto Mono"/>
                <a:ea typeface="Roboto Mono"/>
                <a:cs typeface="Roboto Mono"/>
                <a:sym typeface="Roboto Mono"/>
              </a:rPr>
              <a:t> { number: std::</a:t>
            </a:r>
            <a:r>
              <a:rPr lang="fr" sz="1050" b="0" i="0" u="none" strike="noStrike" cap="none">
                <a:solidFill>
                  <a:srgbClr val="268BD2"/>
                </a:solidFill>
                <a:latin typeface="Roboto Mono"/>
                <a:ea typeface="Roboto Mono"/>
                <a:cs typeface="Roboto Mono"/>
                <a:sym typeface="Roboto Mono"/>
              </a:rPr>
              <a:t>optional</a:t>
            </a:r>
            <a:r>
              <a:rPr lang="fr" sz="1050" b="0" i="0" u="none" strike="noStrike" cap="none">
                <a:solidFill>
                  <a:srgbClr val="859900"/>
                </a:solidFill>
                <a:latin typeface="Roboto Mono"/>
                <a:ea typeface="Roboto Mono"/>
                <a:cs typeface="Roboto Mono"/>
                <a:sym typeface="Roboto Mono"/>
              </a:rPr>
              <a:t>&lt;</a:t>
            </a:r>
            <a:r>
              <a:rPr lang="fr" sz="1050" b="0" i="0" u="none" strike="noStrike" cap="none">
                <a:solidFill>
                  <a:srgbClr val="268BD2"/>
                </a:solidFill>
                <a:latin typeface="Roboto Mono"/>
                <a:ea typeface="Roboto Mono"/>
                <a:cs typeface="Roboto Mono"/>
                <a:sym typeface="Roboto Mono"/>
              </a:rPr>
              <a:t>BlockNumber</a:t>
            </a:r>
            <a:r>
              <a:rPr lang="fr" sz="1050" b="0" i="0" u="none" strike="noStrike" cap="none">
                <a:solidFill>
                  <a:srgbClr val="859900"/>
                </a:solidFill>
                <a:latin typeface="Roboto Mono"/>
                <a:ea typeface="Roboto Mono"/>
                <a:cs typeface="Roboto Mono"/>
                <a:sym typeface="Roboto Mono"/>
              </a:rPr>
              <a:t>&gt;</a:t>
            </a:r>
            <a:r>
              <a:rPr lang="fr" sz="1050" b="0" i="0" u="none" strike="noStrike" cap="none">
                <a:solidFill>
                  <a:srgbClr val="333333"/>
                </a:solidFill>
                <a:latin typeface="Roboto Mono"/>
                <a:ea typeface="Roboto Mono"/>
                <a:cs typeface="Roboto Mono"/>
                <a:sym typeface="Roboto Mono"/>
              </a:rPr>
              <a:t>, data_words: std::</a:t>
            </a:r>
            <a:r>
              <a:rPr lang="fr" sz="1050" b="0" i="0" u="none" strike="noStrike" cap="none">
                <a:solidFill>
                  <a:srgbClr val="268BD2"/>
                </a:solidFill>
                <a:latin typeface="Roboto Mono"/>
                <a:ea typeface="Roboto Mono"/>
                <a:cs typeface="Roboto Mono"/>
                <a:sym typeface="Roboto Mono"/>
              </a:rPr>
              <a:t>vector</a:t>
            </a:r>
            <a:r>
              <a:rPr lang="fr" sz="1050" b="0" i="0" u="none" strike="noStrike" cap="none">
                <a:solidFill>
                  <a:srgbClr val="859900"/>
                </a:solidFill>
                <a:latin typeface="Roboto Mono"/>
                <a:ea typeface="Roboto Mono"/>
                <a:cs typeface="Roboto Mono"/>
                <a:sym typeface="Roboto Mono"/>
              </a:rPr>
              <a:t>&lt;</a:t>
            </a:r>
            <a:r>
              <a:rPr lang="fr" sz="1050" b="0" i="0" u="none" strike="noStrike" cap="none">
                <a:solidFill>
                  <a:srgbClr val="268BD2"/>
                </a:solidFill>
                <a:latin typeface="Roboto Mono"/>
                <a:ea typeface="Roboto Mono"/>
                <a:cs typeface="Roboto Mono"/>
                <a:sym typeface="Roboto Mono"/>
              </a:rPr>
              <a:t>Word</a:t>
            </a:r>
            <a:r>
              <a:rPr lang="fr" sz="1050" b="0" i="0" u="none" strike="noStrike" cap="none">
                <a:solidFill>
                  <a:srgbClr val="859900"/>
                </a:solidFill>
                <a:latin typeface="Roboto Mono"/>
                <a:ea typeface="Roboto Mono"/>
                <a:cs typeface="Roboto Mono"/>
                <a:sym typeface="Roboto Mono"/>
              </a:rPr>
              <a:t>&gt;</a:t>
            </a:r>
            <a:r>
              <a:rPr lang="fr" sz="1050" b="0" i="0" u="none" strike="noStrike" cap="none">
                <a:solidFill>
                  <a:srgbClr val="333333"/>
                </a:solidFill>
                <a:latin typeface="Roboto Mono"/>
                <a:ea typeface="Roboto Mono"/>
                <a:cs typeface="Roboto Mono"/>
                <a:sym typeface="Roboto Mono"/>
              </a:rPr>
              <a:t> }</a:t>
            </a:r>
            <a:endParaRPr sz="1050" b="0" i="0" u="none" strike="noStrike" cap="none">
              <a:solidFill>
                <a:srgbClr val="333333"/>
              </a:solidFill>
              <a:latin typeface="Roboto Mono"/>
              <a:ea typeface="Roboto Mono"/>
              <a:cs typeface="Roboto Mono"/>
              <a:sym typeface="Roboto Mono"/>
            </a:endParaRPr>
          </a:p>
          <a:p>
            <a:pPr marL="0" marR="0" lvl="0" indent="0" algn="l" rtl="0">
              <a:lnSpc>
                <a:spcPct val="135714"/>
              </a:lnSpc>
              <a:spcBef>
                <a:spcPts val="0"/>
              </a:spcBef>
              <a:spcAft>
                <a:spcPts val="0"/>
              </a:spcAft>
              <a:buClr>
                <a:srgbClr val="268BD2"/>
              </a:buClr>
              <a:buSzPts val="1050"/>
              <a:buFont typeface="Roboto Mono"/>
              <a:buNone/>
            </a:pPr>
            <a:r>
              <a:rPr lang="fr" sz="1050" b="0" i="0" u="none" strike="noStrike" cap="none">
                <a:solidFill>
                  <a:srgbClr val="268BD2"/>
                </a:solidFill>
                <a:latin typeface="Roboto Mono"/>
                <a:ea typeface="Roboto Mono"/>
                <a:cs typeface="Roboto Mono"/>
                <a:sym typeface="Roboto Mono"/>
              </a:rPr>
              <a:t>BlockNumber</a:t>
            </a:r>
            <a:r>
              <a:rPr lang="fr" sz="1050" b="0" i="0" u="none" strike="noStrike" cap="none">
                <a:solidFill>
                  <a:srgbClr val="333333"/>
                </a:solidFill>
                <a:latin typeface="Roboto Mono"/>
                <a:ea typeface="Roboto Mono"/>
                <a:cs typeface="Roboto Mono"/>
                <a:sym typeface="Roboto Mono"/>
              </a:rPr>
              <a:t> { value: </a:t>
            </a:r>
            <a:r>
              <a:rPr lang="fr" sz="1050" b="0" i="0" u="none" strike="noStrike" cap="none">
                <a:solidFill>
                  <a:srgbClr val="268BD2"/>
                </a:solidFill>
                <a:latin typeface="Roboto Mono"/>
                <a:ea typeface="Roboto Mono"/>
                <a:cs typeface="Roboto Mono"/>
                <a:sym typeface="Roboto Mono"/>
              </a:rPr>
              <a:t>unsigned</a:t>
            </a:r>
            <a:r>
              <a:rPr lang="fr" sz="1050" b="0" i="0" u="none" strike="noStrike" cap="none">
                <a:solidFill>
                  <a:srgbClr val="333333"/>
                </a:solidFill>
                <a:latin typeface="Roboto Mono"/>
                <a:ea typeface="Roboto Mono"/>
                <a:cs typeface="Roboto Mono"/>
                <a:sym typeface="Roboto Mono"/>
              </a:rPr>
              <a:t> }</a:t>
            </a:r>
            <a:endParaRPr sz="1050" b="0" i="0" u="none" strike="noStrike" cap="none">
              <a:solidFill>
                <a:srgbClr val="333333"/>
              </a:solidFill>
              <a:latin typeface="Roboto Mono"/>
              <a:ea typeface="Roboto Mono"/>
              <a:cs typeface="Roboto Mono"/>
              <a:sym typeface="Roboto Mono"/>
            </a:endParaRPr>
          </a:p>
          <a:p>
            <a:pPr marL="0" marR="0" lvl="0" indent="0" algn="l" rtl="0">
              <a:lnSpc>
                <a:spcPct val="135714"/>
              </a:lnSpc>
              <a:spcBef>
                <a:spcPts val="0"/>
              </a:spcBef>
              <a:spcAft>
                <a:spcPts val="0"/>
              </a:spcAft>
              <a:buClr>
                <a:srgbClr val="268BD2"/>
              </a:buClr>
              <a:buSzPts val="1050"/>
              <a:buFont typeface="Roboto Mono"/>
              <a:buNone/>
            </a:pPr>
            <a:r>
              <a:rPr lang="fr" sz="1050" b="0" i="0" u="none" strike="noStrike" cap="none">
                <a:solidFill>
                  <a:srgbClr val="268BD2"/>
                </a:solidFill>
                <a:latin typeface="Roboto Mono"/>
                <a:ea typeface="Roboto Mono"/>
                <a:cs typeface="Roboto Mono"/>
                <a:sym typeface="Roboto Mono"/>
              </a:rPr>
              <a:t>Word</a:t>
            </a:r>
            <a:r>
              <a:rPr lang="fr" sz="1050" b="0" i="0" u="none" strike="noStrike" cap="none">
                <a:solidFill>
                  <a:srgbClr val="333333"/>
                </a:solidFill>
                <a:latin typeface="Roboto Mono"/>
                <a:ea typeface="Roboto Mono"/>
                <a:cs typeface="Roboto Mono"/>
                <a:sym typeface="Roboto Mono"/>
              </a:rPr>
              <a:t> { type: Token::</a:t>
            </a:r>
            <a:r>
              <a:rPr lang="fr" sz="1050" b="0" i="0" u="none" strike="noStrike" cap="none">
                <a:solidFill>
                  <a:srgbClr val="268BD2"/>
                </a:solidFill>
                <a:latin typeface="Roboto Mono"/>
                <a:ea typeface="Roboto Mono"/>
                <a:cs typeface="Roboto Mono"/>
                <a:sym typeface="Roboto Mono"/>
              </a:rPr>
              <a:t>Type</a:t>
            </a:r>
            <a:r>
              <a:rPr lang="fr" sz="1050" b="0" i="0" u="none" strike="noStrike" cap="none">
                <a:solidFill>
                  <a:srgbClr val="333333"/>
                </a:solidFill>
                <a:latin typeface="Roboto Mono"/>
                <a:ea typeface="Roboto Mono"/>
                <a:cs typeface="Roboto Mono"/>
                <a:sym typeface="Roboto Mono"/>
              </a:rPr>
              <a:t>, value: </a:t>
            </a:r>
            <a:r>
              <a:rPr lang="fr" sz="1050" b="0" i="0" u="none" strike="noStrike" cap="none">
                <a:solidFill>
                  <a:srgbClr val="268BD2"/>
                </a:solidFill>
                <a:latin typeface="Roboto Mono"/>
                <a:ea typeface="Roboto Mono"/>
                <a:cs typeface="Roboto Mono"/>
                <a:sym typeface="Roboto Mono"/>
              </a:rPr>
              <a:t>float</a:t>
            </a:r>
            <a:r>
              <a:rPr lang="fr" sz="1050" b="0" i="0" u="none" strike="noStrike" cap="none">
                <a:solidFill>
                  <a:srgbClr val="333333"/>
                </a:solidFill>
                <a:latin typeface="Roboto Mono"/>
                <a:ea typeface="Roboto Mono"/>
                <a:cs typeface="Roboto Mono"/>
                <a:sym typeface="Roboto Mono"/>
              </a:rPr>
              <a:t> }</a:t>
            </a:r>
            <a:endParaRPr sz="1050" b="0" i="0" u="none" strike="noStrike" cap="none">
              <a:solidFill>
                <a:srgbClr val="333333"/>
              </a:solidFill>
              <a:latin typeface="Roboto Mono"/>
              <a:ea typeface="Roboto Mono"/>
              <a:cs typeface="Roboto Mono"/>
              <a:sym typeface="Roboto Mono"/>
            </a:endParaRPr>
          </a:p>
        </p:txBody>
      </p:sp>
      <p:sp>
        <p:nvSpPr>
          <p:cNvPr id="363" name="Shape 363"/>
          <p:cNvSpPr/>
          <p:nvPr/>
        </p:nvSpPr>
        <p:spPr>
          <a:xfrm>
            <a:off x="1385475" y="1765825"/>
            <a:ext cx="6420300" cy="1620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Shape 364"/>
          <p:cNvSpPr txBox="1"/>
          <p:nvPr/>
        </p:nvSpPr>
        <p:spPr>
          <a:xfrm>
            <a:off x="615300" y="216425"/>
            <a:ext cx="79134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fr" sz="2800" b="0" i="0" u="none" strike="noStrike" cap="none">
                <a:solidFill>
                  <a:srgbClr val="526B8A"/>
                </a:solidFill>
                <a:latin typeface="Consolas"/>
                <a:ea typeface="Consolas"/>
                <a:cs typeface="Consolas"/>
                <a:sym typeface="Consolas"/>
              </a:rPr>
              <a:t>Visiteur</a:t>
            </a:r>
            <a:endParaRPr sz="2800" b="0" i="0" u="none" strike="noStrike" cap="none">
              <a:solidFill>
                <a:srgbClr val="526B8A"/>
              </a:solidFill>
              <a:latin typeface="Consolas"/>
              <a:ea typeface="Consolas"/>
              <a:cs typeface="Consolas"/>
              <a:sym typeface="Consolas"/>
            </a:endParaRPr>
          </a:p>
        </p:txBody>
      </p:sp>
      <p:pic>
        <p:nvPicPr>
          <p:cNvPr id="365" name="Shape 365"/>
          <p:cNvPicPr preferRelativeResize="0"/>
          <p:nvPr/>
        </p:nvPicPr>
        <p:blipFill rotWithShape="1">
          <a:blip r:embed="rId3">
            <a:alphaModFix/>
          </a:blip>
          <a:srcRect l="5864" t="9624"/>
          <a:stretch/>
        </p:blipFill>
        <p:spPr>
          <a:xfrm>
            <a:off x="543325" y="1116900"/>
            <a:ext cx="4648325" cy="3386750"/>
          </a:xfrm>
          <a:prstGeom prst="rect">
            <a:avLst/>
          </a:prstGeom>
          <a:noFill/>
          <a:ln>
            <a:noFill/>
          </a:ln>
        </p:spPr>
      </p:pic>
      <p:sp>
        <p:nvSpPr>
          <p:cNvPr id="366" name="Shape 366"/>
          <p:cNvSpPr/>
          <p:nvPr/>
        </p:nvSpPr>
        <p:spPr>
          <a:xfrm>
            <a:off x="461825" y="869325"/>
            <a:ext cx="4790400" cy="3839400"/>
          </a:xfrm>
          <a:prstGeom prst="rect">
            <a:avLst/>
          </a:prstGeom>
          <a:solidFill>
            <a:srgbClr val="FFFFFF">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7" name="Shape 367"/>
          <p:cNvPicPr preferRelativeResize="0"/>
          <p:nvPr/>
        </p:nvPicPr>
        <p:blipFill rotWithShape="1">
          <a:blip r:embed="rId4">
            <a:alphaModFix/>
          </a:blip>
          <a:srcRect/>
          <a:stretch/>
        </p:blipFill>
        <p:spPr>
          <a:xfrm>
            <a:off x="5434825" y="1085300"/>
            <a:ext cx="2128400" cy="3113550"/>
          </a:xfrm>
          <a:prstGeom prst="rect">
            <a:avLst/>
          </a:prstGeom>
          <a:noFill/>
          <a:ln>
            <a:noFill/>
          </a:ln>
        </p:spPr>
      </p:pic>
    </p:spTree>
    <p:extLst>
      <p:ext uri="{BB962C8B-B14F-4D97-AF65-F5344CB8AC3E}">
        <p14:creationId xmlns:p14="http://schemas.microsoft.com/office/powerpoint/2010/main" val="20602314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Shape 268"/>
          <p:cNvSpPr txBox="1"/>
          <p:nvPr/>
        </p:nvSpPr>
        <p:spPr>
          <a:xfrm>
            <a:off x="615300" y="216425"/>
            <a:ext cx="7913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800">
                <a:solidFill>
                  <a:srgbClr val="526B8A"/>
                </a:solidFill>
                <a:latin typeface="Consolas" panose="020B0609020204030204" pitchFamily="49" charset="0"/>
                <a:ea typeface="Roboto Mono"/>
                <a:cs typeface="Consolas" panose="020B0609020204030204" pitchFamily="49" charset="0"/>
                <a:sym typeface="Roboto Mono"/>
              </a:rPr>
              <a:t>Relevé des vitesses</a:t>
            </a:r>
            <a:endParaRPr sz="2800" dirty="0">
              <a:solidFill>
                <a:srgbClr val="526B8A"/>
              </a:solidFill>
              <a:latin typeface="Consolas" panose="020B0609020204030204" pitchFamily="49" charset="0"/>
              <a:ea typeface="Roboto Mono"/>
              <a:cs typeface="Consolas" panose="020B0609020204030204" pitchFamily="49" charset="0"/>
              <a:sym typeface="Roboto Mono"/>
            </a:endParaRPr>
          </a:p>
        </p:txBody>
      </p:sp>
      <p:sp>
        <p:nvSpPr>
          <p:cNvPr id="269" name="Shape 269"/>
          <p:cNvSpPr txBox="1"/>
          <p:nvPr/>
        </p:nvSpPr>
        <p:spPr>
          <a:xfrm>
            <a:off x="1919945" y="1073347"/>
            <a:ext cx="3000000" cy="3546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fr">
                <a:latin typeface="Roboto Mono"/>
                <a:ea typeface="Roboto Mono"/>
                <a:cs typeface="Roboto Mono"/>
                <a:sym typeface="Roboto Mono"/>
              </a:rPr>
              <a:t>% 100</a:t>
            </a:r>
            <a:endParaRPr>
              <a:latin typeface="Roboto Mono"/>
              <a:ea typeface="Roboto Mono"/>
              <a:cs typeface="Roboto Mono"/>
              <a:sym typeface="Roboto Mono"/>
            </a:endParaRPr>
          </a:p>
          <a:p>
            <a:pPr marL="0" lvl="0" indent="0" rtl="0">
              <a:spcBef>
                <a:spcPts val="0"/>
              </a:spcBef>
              <a:spcAft>
                <a:spcPts val="0"/>
              </a:spcAft>
              <a:buNone/>
            </a:pPr>
            <a:r>
              <a:rPr lang="fr">
                <a:solidFill>
                  <a:srgbClr val="B45F06"/>
                </a:solidFill>
                <a:latin typeface="Roboto Mono"/>
                <a:ea typeface="Roboto Mono"/>
                <a:cs typeface="Roboto Mono"/>
                <a:sym typeface="Roboto Mono"/>
              </a:rPr>
              <a:t>G00 G40 G49 G20 G90</a:t>
            </a:r>
            <a:endParaRPr>
              <a:solidFill>
                <a:srgbClr val="B45F06"/>
              </a:solidFill>
              <a:latin typeface="Roboto Mono"/>
              <a:ea typeface="Roboto Mono"/>
              <a:cs typeface="Roboto Mono"/>
              <a:sym typeface="Roboto Mono"/>
            </a:endParaRPr>
          </a:p>
          <a:p>
            <a:pPr marL="0" lvl="0" indent="0" rtl="0">
              <a:spcBef>
                <a:spcPts val="0"/>
              </a:spcBef>
              <a:spcAft>
                <a:spcPts val="0"/>
              </a:spcAft>
              <a:buNone/>
            </a:pPr>
            <a:r>
              <a:rPr lang="fr">
                <a:solidFill>
                  <a:srgbClr val="F6B26B"/>
                </a:solidFill>
                <a:latin typeface="Roboto Mono"/>
                <a:ea typeface="Roboto Mono"/>
                <a:cs typeface="Roboto Mono"/>
                <a:sym typeface="Roboto Mono"/>
              </a:rPr>
              <a:t>M10</a:t>
            </a:r>
            <a:endParaRPr>
              <a:solidFill>
                <a:srgbClr val="F6B26B"/>
              </a:solidFill>
              <a:latin typeface="Roboto Mono"/>
              <a:ea typeface="Roboto Mono"/>
              <a:cs typeface="Roboto Mono"/>
              <a:sym typeface="Roboto Mono"/>
            </a:endParaRPr>
          </a:p>
          <a:p>
            <a:pPr marL="0" lvl="0" indent="0" rtl="0">
              <a:spcBef>
                <a:spcPts val="0"/>
              </a:spcBef>
              <a:spcAft>
                <a:spcPts val="0"/>
              </a:spcAft>
              <a:buNone/>
            </a:pPr>
            <a:r>
              <a:rPr lang="fr">
                <a:solidFill>
                  <a:srgbClr val="F6B26B"/>
                </a:solidFill>
                <a:latin typeface="Roboto Mono"/>
                <a:ea typeface="Roboto Mono"/>
                <a:cs typeface="Roboto Mono"/>
                <a:sym typeface="Roboto Mono"/>
              </a:rPr>
              <a:t>M05</a:t>
            </a:r>
            <a:endParaRPr>
              <a:solidFill>
                <a:srgbClr val="F6B26B"/>
              </a:solidFill>
              <a:latin typeface="Roboto Mono"/>
              <a:ea typeface="Roboto Mono"/>
              <a:cs typeface="Roboto Mono"/>
              <a:sym typeface="Roboto Mono"/>
            </a:endParaRPr>
          </a:p>
          <a:p>
            <a:pPr marL="0" lvl="0" indent="0" rtl="0">
              <a:spcBef>
                <a:spcPts val="0"/>
              </a:spcBef>
              <a:spcAft>
                <a:spcPts val="0"/>
              </a:spcAft>
              <a:buNone/>
            </a:pPr>
            <a:r>
              <a:rPr lang="fr">
                <a:solidFill>
                  <a:srgbClr val="B45F06"/>
                </a:solidFill>
                <a:latin typeface="Roboto Mono"/>
                <a:ea typeface="Roboto Mono"/>
                <a:cs typeface="Roboto Mono"/>
                <a:sym typeface="Roboto Mono"/>
              </a:rPr>
              <a:t>G91 G28</a:t>
            </a:r>
            <a:r>
              <a:rPr lang="fr">
                <a:latin typeface="Roboto Mono"/>
                <a:ea typeface="Roboto Mono"/>
                <a:cs typeface="Roboto Mono"/>
                <a:sym typeface="Roboto Mono"/>
              </a:rPr>
              <a:t> </a:t>
            </a:r>
            <a:r>
              <a:rPr lang="fr">
                <a:solidFill>
                  <a:srgbClr val="3D85C6"/>
                </a:solidFill>
                <a:latin typeface="Roboto Mono"/>
                <a:ea typeface="Roboto Mono"/>
                <a:cs typeface="Roboto Mono"/>
                <a:sym typeface="Roboto Mono"/>
              </a:rPr>
              <a:t>Z0</a:t>
            </a:r>
            <a:endParaRPr>
              <a:solidFill>
                <a:srgbClr val="3D85C6"/>
              </a:solidFill>
              <a:latin typeface="Roboto Mono"/>
              <a:ea typeface="Roboto Mono"/>
              <a:cs typeface="Roboto Mono"/>
              <a:sym typeface="Roboto Mono"/>
            </a:endParaRPr>
          </a:p>
          <a:p>
            <a:pPr marL="0" lvl="0" indent="0" rtl="0">
              <a:spcBef>
                <a:spcPts val="0"/>
              </a:spcBef>
              <a:spcAft>
                <a:spcPts val="0"/>
              </a:spcAft>
              <a:buNone/>
            </a:pPr>
            <a:r>
              <a:rPr lang="fr">
                <a:solidFill>
                  <a:srgbClr val="B45F06"/>
                </a:solidFill>
                <a:latin typeface="Roboto Mono"/>
                <a:ea typeface="Roboto Mono"/>
                <a:cs typeface="Roboto Mono"/>
                <a:sym typeface="Roboto Mono"/>
              </a:rPr>
              <a:t>G90</a:t>
            </a:r>
            <a:endParaRPr>
              <a:solidFill>
                <a:srgbClr val="B45F06"/>
              </a:solidFill>
              <a:latin typeface="Roboto Mono"/>
              <a:ea typeface="Roboto Mono"/>
              <a:cs typeface="Roboto Mono"/>
              <a:sym typeface="Roboto Mono"/>
            </a:endParaRPr>
          </a:p>
          <a:p>
            <a:pPr marL="0" lvl="0" indent="0" rtl="0">
              <a:spcBef>
                <a:spcPts val="0"/>
              </a:spcBef>
              <a:spcAft>
                <a:spcPts val="0"/>
              </a:spcAft>
              <a:buNone/>
            </a:pPr>
            <a:r>
              <a:rPr lang="fr">
                <a:solidFill>
                  <a:srgbClr val="6AA84F"/>
                </a:solidFill>
                <a:latin typeface="Roboto Mono"/>
                <a:ea typeface="Roboto Mono"/>
                <a:cs typeface="Roboto Mono"/>
                <a:sym typeface="Roboto Mono"/>
              </a:rPr>
              <a:t>T1</a:t>
            </a:r>
            <a:r>
              <a:rPr lang="fr">
                <a:latin typeface="Roboto Mono"/>
                <a:ea typeface="Roboto Mono"/>
                <a:cs typeface="Roboto Mono"/>
                <a:sym typeface="Roboto Mono"/>
              </a:rPr>
              <a:t> </a:t>
            </a:r>
            <a:r>
              <a:rPr lang="fr">
                <a:solidFill>
                  <a:srgbClr val="F6B26B"/>
                </a:solidFill>
                <a:latin typeface="Roboto Mono"/>
                <a:ea typeface="Roboto Mono"/>
                <a:cs typeface="Roboto Mono"/>
                <a:sym typeface="Roboto Mono"/>
              </a:rPr>
              <a:t>M06</a:t>
            </a:r>
            <a:endParaRPr>
              <a:solidFill>
                <a:srgbClr val="F6B26B"/>
              </a:solidFill>
              <a:latin typeface="Roboto Mono"/>
              <a:ea typeface="Roboto Mono"/>
              <a:cs typeface="Roboto Mono"/>
              <a:sym typeface="Roboto Mono"/>
            </a:endParaRPr>
          </a:p>
          <a:p>
            <a:pPr marL="0" lvl="0" indent="0" rtl="0">
              <a:spcBef>
                <a:spcPts val="0"/>
              </a:spcBef>
              <a:spcAft>
                <a:spcPts val="0"/>
              </a:spcAft>
              <a:buNone/>
            </a:pPr>
            <a:r>
              <a:rPr lang="fr">
                <a:solidFill>
                  <a:srgbClr val="B45F06"/>
                </a:solidFill>
                <a:latin typeface="Roboto Mono"/>
                <a:ea typeface="Roboto Mono"/>
                <a:cs typeface="Roboto Mono"/>
                <a:sym typeface="Roboto Mono"/>
              </a:rPr>
              <a:t>G00</a:t>
            </a:r>
            <a:r>
              <a:rPr lang="fr">
                <a:latin typeface="Roboto Mono"/>
                <a:ea typeface="Roboto Mono"/>
                <a:cs typeface="Roboto Mono"/>
                <a:sym typeface="Roboto Mono"/>
              </a:rPr>
              <a:t> </a:t>
            </a:r>
            <a:r>
              <a:rPr lang="fr">
                <a:solidFill>
                  <a:srgbClr val="3D85C6"/>
                </a:solidFill>
                <a:latin typeface="Roboto Mono"/>
                <a:ea typeface="Roboto Mono"/>
                <a:cs typeface="Roboto Mono"/>
                <a:sym typeface="Roboto Mono"/>
              </a:rPr>
              <a:t>Z.1</a:t>
            </a:r>
            <a:r>
              <a:rPr lang="fr">
                <a:latin typeface="Roboto Mono"/>
                <a:ea typeface="Roboto Mono"/>
                <a:cs typeface="Roboto Mono"/>
                <a:sym typeface="Roboto Mono"/>
              </a:rPr>
              <a:t> </a:t>
            </a:r>
            <a:r>
              <a:rPr lang="fr">
                <a:solidFill>
                  <a:srgbClr val="CC0000"/>
                </a:solidFill>
                <a:latin typeface="Roboto Mono"/>
                <a:ea typeface="Roboto Mono"/>
                <a:cs typeface="Roboto Mono"/>
                <a:sym typeface="Roboto Mono"/>
              </a:rPr>
              <a:t>S3200</a:t>
            </a:r>
            <a:endParaRPr>
              <a:solidFill>
                <a:srgbClr val="CC0000"/>
              </a:solidFill>
              <a:latin typeface="Roboto Mono"/>
              <a:ea typeface="Roboto Mono"/>
              <a:cs typeface="Roboto Mono"/>
              <a:sym typeface="Roboto Mono"/>
            </a:endParaRPr>
          </a:p>
          <a:p>
            <a:pPr marL="0" lvl="0" indent="0" rtl="0">
              <a:spcBef>
                <a:spcPts val="0"/>
              </a:spcBef>
              <a:spcAft>
                <a:spcPts val="0"/>
              </a:spcAft>
              <a:buNone/>
            </a:pPr>
            <a:r>
              <a:rPr lang="fr">
                <a:solidFill>
                  <a:srgbClr val="B45F06"/>
                </a:solidFill>
                <a:latin typeface="Roboto Mono"/>
                <a:ea typeface="Roboto Mono"/>
                <a:cs typeface="Roboto Mono"/>
                <a:sym typeface="Roboto Mono"/>
              </a:rPr>
              <a:t>G00</a:t>
            </a:r>
            <a:r>
              <a:rPr lang="fr">
                <a:solidFill>
                  <a:srgbClr val="F6B26B"/>
                </a:solidFill>
                <a:latin typeface="Roboto Mono"/>
                <a:ea typeface="Roboto Mono"/>
                <a:cs typeface="Roboto Mono"/>
                <a:sym typeface="Roboto Mono"/>
              </a:rPr>
              <a:t> </a:t>
            </a:r>
            <a:r>
              <a:rPr lang="fr">
                <a:solidFill>
                  <a:srgbClr val="3D85C6"/>
                </a:solidFill>
                <a:latin typeface="Roboto Mono"/>
                <a:ea typeface="Roboto Mono"/>
                <a:cs typeface="Roboto Mono"/>
                <a:sym typeface="Roboto Mono"/>
              </a:rPr>
              <a:t>X2.5 Y2.5</a:t>
            </a:r>
            <a:endParaRPr>
              <a:solidFill>
                <a:srgbClr val="3D85C6"/>
              </a:solidFill>
              <a:latin typeface="Roboto Mono"/>
              <a:ea typeface="Roboto Mono"/>
              <a:cs typeface="Roboto Mono"/>
              <a:sym typeface="Roboto Mono"/>
            </a:endParaRPr>
          </a:p>
          <a:p>
            <a:pPr marL="0" lvl="0" indent="0" rtl="0">
              <a:spcBef>
                <a:spcPts val="0"/>
              </a:spcBef>
              <a:spcAft>
                <a:spcPts val="0"/>
              </a:spcAft>
              <a:buNone/>
            </a:pPr>
            <a:r>
              <a:rPr lang="fr">
                <a:solidFill>
                  <a:srgbClr val="B45F06"/>
                </a:solidFill>
                <a:latin typeface="Roboto Mono"/>
                <a:ea typeface="Roboto Mono"/>
                <a:cs typeface="Roboto Mono"/>
                <a:sym typeface="Roboto Mono"/>
              </a:rPr>
              <a:t>G01</a:t>
            </a:r>
            <a:r>
              <a:rPr lang="fr">
                <a:latin typeface="Roboto Mono"/>
                <a:ea typeface="Roboto Mono"/>
                <a:cs typeface="Roboto Mono"/>
                <a:sym typeface="Roboto Mono"/>
              </a:rPr>
              <a:t> </a:t>
            </a:r>
            <a:r>
              <a:rPr lang="fr">
                <a:solidFill>
                  <a:srgbClr val="3D85C6"/>
                </a:solidFill>
                <a:latin typeface="Roboto Mono"/>
                <a:ea typeface="Roboto Mono"/>
                <a:cs typeface="Roboto Mono"/>
                <a:sym typeface="Roboto Mono"/>
              </a:rPr>
              <a:t>Z-.25</a:t>
            </a:r>
            <a:r>
              <a:rPr lang="fr">
                <a:latin typeface="Roboto Mono"/>
                <a:ea typeface="Roboto Mono"/>
                <a:cs typeface="Roboto Mono"/>
                <a:sym typeface="Roboto Mono"/>
              </a:rPr>
              <a:t> </a:t>
            </a:r>
            <a:r>
              <a:rPr lang="fr">
                <a:solidFill>
                  <a:srgbClr val="CC0000"/>
                </a:solidFill>
                <a:latin typeface="Roboto Mono"/>
                <a:ea typeface="Roboto Mono"/>
                <a:cs typeface="Roboto Mono"/>
                <a:sym typeface="Roboto Mono"/>
              </a:rPr>
              <a:t>F200</a:t>
            </a:r>
            <a:endParaRPr>
              <a:solidFill>
                <a:srgbClr val="CC0000"/>
              </a:solidFill>
              <a:latin typeface="Roboto Mono"/>
              <a:ea typeface="Roboto Mono"/>
              <a:cs typeface="Roboto Mono"/>
              <a:sym typeface="Roboto Mono"/>
            </a:endParaRPr>
          </a:p>
          <a:p>
            <a:pPr marL="0" lvl="0" indent="0" rtl="0">
              <a:spcBef>
                <a:spcPts val="0"/>
              </a:spcBef>
              <a:spcAft>
                <a:spcPts val="0"/>
              </a:spcAft>
              <a:buNone/>
            </a:pPr>
            <a:r>
              <a:rPr lang="fr">
                <a:solidFill>
                  <a:srgbClr val="B45F06"/>
                </a:solidFill>
                <a:latin typeface="Roboto Mono"/>
                <a:ea typeface="Roboto Mono"/>
                <a:cs typeface="Roboto Mono"/>
                <a:sym typeface="Roboto Mono"/>
              </a:rPr>
              <a:t>G01</a:t>
            </a:r>
            <a:r>
              <a:rPr lang="fr">
                <a:latin typeface="Roboto Mono"/>
                <a:ea typeface="Roboto Mono"/>
                <a:cs typeface="Roboto Mono"/>
                <a:sym typeface="Roboto Mono"/>
              </a:rPr>
              <a:t> </a:t>
            </a:r>
            <a:r>
              <a:rPr lang="fr">
                <a:solidFill>
                  <a:srgbClr val="3D85C6"/>
                </a:solidFill>
                <a:latin typeface="Roboto Mono"/>
                <a:ea typeface="Roboto Mono"/>
                <a:cs typeface="Roboto Mono"/>
                <a:sym typeface="Roboto Mono"/>
              </a:rPr>
              <a:t>X5 Y5</a:t>
            </a:r>
            <a:endParaRPr>
              <a:solidFill>
                <a:srgbClr val="3D85C6"/>
              </a:solidFill>
              <a:latin typeface="Roboto Mono"/>
              <a:ea typeface="Roboto Mono"/>
              <a:cs typeface="Roboto Mono"/>
              <a:sym typeface="Roboto Mono"/>
            </a:endParaRPr>
          </a:p>
          <a:p>
            <a:pPr marL="0" lvl="0" indent="0" rtl="0">
              <a:spcBef>
                <a:spcPts val="0"/>
              </a:spcBef>
              <a:spcAft>
                <a:spcPts val="0"/>
              </a:spcAft>
              <a:buNone/>
            </a:pPr>
            <a:r>
              <a:rPr lang="fr">
                <a:solidFill>
                  <a:srgbClr val="B45F06"/>
                </a:solidFill>
                <a:latin typeface="Roboto Mono"/>
                <a:ea typeface="Roboto Mono"/>
                <a:cs typeface="Roboto Mono"/>
                <a:sym typeface="Roboto Mono"/>
              </a:rPr>
              <a:t>G00</a:t>
            </a:r>
            <a:r>
              <a:rPr lang="fr">
                <a:latin typeface="Roboto Mono"/>
                <a:ea typeface="Roboto Mono"/>
                <a:cs typeface="Roboto Mono"/>
                <a:sym typeface="Roboto Mono"/>
              </a:rPr>
              <a:t> </a:t>
            </a:r>
            <a:r>
              <a:rPr lang="fr">
                <a:solidFill>
                  <a:srgbClr val="3D85C6"/>
                </a:solidFill>
                <a:latin typeface="Roboto Mono"/>
                <a:ea typeface="Roboto Mono"/>
                <a:cs typeface="Roboto Mono"/>
                <a:sym typeface="Roboto Mono"/>
              </a:rPr>
              <a:t>Z.1</a:t>
            </a:r>
            <a:endParaRPr>
              <a:solidFill>
                <a:srgbClr val="3D85C6"/>
              </a:solidFill>
              <a:latin typeface="Roboto Mono"/>
              <a:ea typeface="Roboto Mono"/>
              <a:cs typeface="Roboto Mono"/>
              <a:sym typeface="Roboto Mono"/>
            </a:endParaRPr>
          </a:p>
          <a:p>
            <a:pPr marL="0" lvl="0" indent="0" rtl="0">
              <a:spcBef>
                <a:spcPts val="0"/>
              </a:spcBef>
              <a:spcAft>
                <a:spcPts val="0"/>
              </a:spcAft>
              <a:buNone/>
            </a:pPr>
            <a:r>
              <a:rPr lang="fr">
                <a:solidFill>
                  <a:srgbClr val="B45F06"/>
                </a:solidFill>
                <a:latin typeface="Roboto Mono"/>
                <a:ea typeface="Roboto Mono"/>
                <a:cs typeface="Roboto Mono"/>
                <a:sym typeface="Roboto Mono"/>
              </a:rPr>
              <a:t>G28</a:t>
            </a:r>
            <a:r>
              <a:rPr lang="fr">
                <a:latin typeface="Roboto Mono"/>
                <a:ea typeface="Roboto Mono"/>
                <a:cs typeface="Roboto Mono"/>
                <a:sym typeface="Roboto Mono"/>
              </a:rPr>
              <a:t> </a:t>
            </a:r>
            <a:r>
              <a:rPr lang="fr">
                <a:solidFill>
                  <a:srgbClr val="3D85C6"/>
                </a:solidFill>
                <a:latin typeface="Roboto Mono"/>
                <a:ea typeface="Roboto Mono"/>
                <a:cs typeface="Roboto Mono"/>
                <a:sym typeface="Roboto Mono"/>
              </a:rPr>
              <a:t>X0 Y0</a:t>
            </a:r>
            <a:endParaRPr>
              <a:solidFill>
                <a:srgbClr val="3D85C6"/>
              </a:solidFill>
              <a:latin typeface="Roboto Mono"/>
              <a:ea typeface="Roboto Mono"/>
              <a:cs typeface="Roboto Mono"/>
              <a:sym typeface="Roboto Mono"/>
            </a:endParaRPr>
          </a:p>
          <a:p>
            <a:pPr marL="0" lvl="0" indent="0" rtl="0">
              <a:spcBef>
                <a:spcPts val="0"/>
              </a:spcBef>
              <a:spcAft>
                <a:spcPts val="0"/>
              </a:spcAft>
              <a:buNone/>
            </a:pPr>
            <a:r>
              <a:rPr lang="fr">
                <a:solidFill>
                  <a:srgbClr val="F6B26B"/>
                </a:solidFill>
                <a:latin typeface="Roboto Mono"/>
                <a:ea typeface="Roboto Mono"/>
                <a:cs typeface="Roboto Mono"/>
                <a:sym typeface="Roboto Mono"/>
              </a:rPr>
              <a:t>M05</a:t>
            </a:r>
            <a:endParaRPr>
              <a:solidFill>
                <a:srgbClr val="F6B26B"/>
              </a:solidFill>
              <a:latin typeface="Roboto Mono"/>
              <a:ea typeface="Roboto Mono"/>
              <a:cs typeface="Roboto Mono"/>
              <a:sym typeface="Roboto Mono"/>
            </a:endParaRPr>
          </a:p>
          <a:p>
            <a:pPr marL="0" lvl="0" indent="0" rtl="0">
              <a:spcBef>
                <a:spcPts val="0"/>
              </a:spcBef>
              <a:spcAft>
                <a:spcPts val="0"/>
              </a:spcAft>
              <a:buNone/>
            </a:pPr>
            <a:r>
              <a:rPr lang="fr">
                <a:solidFill>
                  <a:srgbClr val="F6B26B"/>
                </a:solidFill>
                <a:latin typeface="Roboto Mono"/>
                <a:ea typeface="Roboto Mono"/>
                <a:cs typeface="Roboto Mono"/>
                <a:sym typeface="Roboto Mono"/>
              </a:rPr>
              <a:t>M45</a:t>
            </a:r>
            <a:endParaRPr>
              <a:solidFill>
                <a:srgbClr val="F6B26B"/>
              </a:solidFill>
              <a:latin typeface="Roboto Mono"/>
              <a:ea typeface="Roboto Mono"/>
              <a:cs typeface="Roboto Mono"/>
              <a:sym typeface="Roboto Mono"/>
            </a:endParaRPr>
          </a:p>
          <a:p>
            <a:pPr marL="0" lvl="0" indent="0" rtl="0">
              <a:spcBef>
                <a:spcPts val="0"/>
              </a:spcBef>
              <a:spcAft>
                <a:spcPts val="0"/>
              </a:spcAft>
              <a:buNone/>
            </a:pPr>
            <a:r>
              <a:rPr lang="fr">
                <a:latin typeface="Roboto Mono"/>
                <a:ea typeface="Roboto Mono"/>
                <a:cs typeface="Roboto Mono"/>
                <a:sym typeface="Roboto Mono"/>
              </a:rPr>
              <a:t>%</a:t>
            </a:r>
            <a:endParaRPr>
              <a:latin typeface="Roboto Mono"/>
              <a:ea typeface="Roboto Mono"/>
              <a:cs typeface="Roboto Mono"/>
              <a:sym typeface="Roboto Mono"/>
            </a:endParaRPr>
          </a:p>
        </p:txBody>
      </p:sp>
      <p:sp>
        <p:nvSpPr>
          <p:cNvPr id="270" name="Shape 270"/>
          <p:cNvSpPr/>
          <p:nvPr/>
        </p:nvSpPr>
        <p:spPr>
          <a:xfrm>
            <a:off x="1919945" y="878375"/>
            <a:ext cx="939600" cy="3839400"/>
          </a:xfrm>
          <a:prstGeom prst="rect">
            <a:avLst/>
          </a:prstGeom>
          <a:solidFill>
            <a:srgbClr val="FFFFFF">
              <a:alpha val="476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Shape 271"/>
          <p:cNvSpPr/>
          <p:nvPr/>
        </p:nvSpPr>
        <p:spPr>
          <a:xfrm>
            <a:off x="2873945" y="878375"/>
            <a:ext cx="1195200" cy="1602900"/>
          </a:xfrm>
          <a:prstGeom prst="rect">
            <a:avLst/>
          </a:prstGeom>
          <a:solidFill>
            <a:srgbClr val="FFFFFF">
              <a:alpha val="4745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72" name="Shape 272"/>
          <p:cNvSpPr/>
          <p:nvPr/>
        </p:nvSpPr>
        <p:spPr>
          <a:xfrm>
            <a:off x="2859545" y="2841875"/>
            <a:ext cx="1195200" cy="219000"/>
          </a:xfrm>
          <a:prstGeom prst="rect">
            <a:avLst/>
          </a:prstGeom>
          <a:solidFill>
            <a:srgbClr val="FFFFFF">
              <a:alpha val="4745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73" name="Shape 273"/>
          <p:cNvSpPr/>
          <p:nvPr/>
        </p:nvSpPr>
        <p:spPr>
          <a:xfrm>
            <a:off x="2873945" y="3060875"/>
            <a:ext cx="175800" cy="896400"/>
          </a:xfrm>
          <a:prstGeom prst="rect">
            <a:avLst/>
          </a:prstGeom>
          <a:solidFill>
            <a:srgbClr val="FFFFFF">
              <a:alpha val="4745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74" name="Shape 274"/>
          <p:cNvSpPr txBox="1"/>
          <p:nvPr/>
        </p:nvSpPr>
        <p:spPr>
          <a:xfrm>
            <a:off x="4455275" y="957275"/>
            <a:ext cx="3794400" cy="3000000"/>
          </a:xfrm>
          <a:prstGeom prst="rect">
            <a:avLst/>
          </a:prstGeom>
          <a:noFill/>
          <a:ln>
            <a:noFill/>
          </a:ln>
        </p:spPr>
        <p:txBody>
          <a:bodyPr spcFirstLastPara="1" wrap="square" lIns="91425" tIns="91425" rIns="91425" bIns="91425" anchor="ctr" anchorCtr="0">
            <a:noAutofit/>
          </a:bodyPr>
          <a:lstStyle/>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G70 → unités impériales</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G71 → unités métriques</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(S)</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G96 → vitesse constante en surface</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G97 → révolutions par minutes</a:t>
            </a:r>
            <a:endParaRPr/>
          </a:p>
        </p:txBody>
      </p:sp>
      <p:sp>
        <p:nvSpPr>
          <p:cNvPr id="12" name="Espace réservé du numéro de diapositive 3"/>
          <p:cNvSpPr>
            <a:spLocks noGrp="1"/>
          </p:cNvSpPr>
          <p:nvPr>
            <p:ph type="sldNum" idx="12"/>
          </p:nvPr>
        </p:nvSpPr>
        <p:spPr>
          <a:xfrm>
            <a:off x="8307977" y="4749900"/>
            <a:ext cx="713298" cy="393600"/>
          </a:xfrm>
        </p:spPr>
        <p:txBody>
          <a:bodyPr/>
          <a:lstStyle/>
          <a:p>
            <a:r>
              <a:rPr lang="fr-FR" dirty="0" smtClean="0"/>
              <a:t>23</a:t>
            </a:r>
            <a:endParaRPr lang="fr-F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80" name="Shape 280"/>
          <p:cNvPicPr preferRelativeResize="0"/>
          <p:nvPr/>
        </p:nvPicPr>
        <p:blipFill rotWithShape="1">
          <a:blip r:embed="rId3">
            <a:alphaModFix/>
          </a:blip>
          <a:srcRect/>
          <a:stretch/>
        </p:blipFill>
        <p:spPr>
          <a:xfrm>
            <a:off x="2035462" y="970875"/>
            <a:ext cx="5073076" cy="3597275"/>
          </a:xfrm>
          <a:prstGeom prst="rect">
            <a:avLst/>
          </a:prstGeom>
          <a:noFill/>
          <a:ln>
            <a:noFill/>
          </a:ln>
        </p:spPr>
      </p:pic>
      <p:sp>
        <p:nvSpPr>
          <p:cNvPr id="281" name="Shape 281"/>
          <p:cNvSpPr txBox="1"/>
          <p:nvPr/>
        </p:nvSpPr>
        <p:spPr>
          <a:xfrm>
            <a:off x="615300" y="216425"/>
            <a:ext cx="7913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2800" dirty="0">
                <a:solidFill>
                  <a:srgbClr val="526B8A"/>
                </a:solidFill>
                <a:latin typeface="Consolas" panose="020B0609020204030204" pitchFamily="49" charset="0"/>
                <a:ea typeface="Roboto Mono"/>
                <a:cs typeface="Consolas" panose="020B0609020204030204" pitchFamily="49" charset="0"/>
                <a:sym typeface="Roboto Mono"/>
              </a:rPr>
              <a:t>Relevé des vitesses</a:t>
            </a:r>
            <a:endParaRPr sz="2800" dirty="0">
              <a:solidFill>
                <a:srgbClr val="526B8A"/>
              </a:solidFill>
              <a:latin typeface="Consolas" panose="020B0609020204030204" pitchFamily="49" charset="0"/>
              <a:ea typeface="Roboto Mono"/>
              <a:cs typeface="Consolas" panose="020B0609020204030204" pitchFamily="49" charset="0"/>
              <a:sym typeface="Roboto Mono"/>
            </a:endParaRPr>
          </a:p>
        </p:txBody>
      </p:sp>
      <p:sp>
        <p:nvSpPr>
          <p:cNvPr id="4" name="Espace réservé du numéro de diapositive 3"/>
          <p:cNvSpPr>
            <a:spLocks noGrp="1"/>
          </p:cNvSpPr>
          <p:nvPr>
            <p:ph type="sldNum" idx="12"/>
          </p:nvPr>
        </p:nvSpPr>
        <p:spPr/>
        <p:txBody>
          <a:bodyPr/>
          <a:lstStyle/>
          <a:p>
            <a:fld id="{00000000-1234-1234-1234-123412341234}" type="slidenum">
              <a:rPr lang="fr-FR" smtClean="0"/>
              <a:pPr/>
              <a:t>24</a:t>
            </a:fld>
            <a:endParaRPr lang="fr-F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sldNum" idx="12"/>
          </p:nvPr>
        </p:nvSpPr>
        <p:spPr>
          <a:xfrm>
            <a:off x="8307977" y="4749900"/>
            <a:ext cx="7134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fr" sz="1800" b="0" i="0" u="none" strike="noStrike" cap="none">
                <a:solidFill>
                  <a:srgbClr val="08111A"/>
                </a:solidFill>
                <a:latin typeface="Arial"/>
                <a:ea typeface="Arial"/>
                <a:cs typeface="Arial"/>
                <a:sym typeface="Arial"/>
              </a:rPr>
              <a:t>25</a:t>
            </a:fld>
            <a:endParaRPr sz="1800" b="0" i="0" u="none" strike="noStrike" cap="none">
              <a:solidFill>
                <a:srgbClr val="08111A"/>
              </a:solidFill>
              <a:latin typeface="Arial"/>
              <a:ea typeface="Arial"/>
              <a:cs typeface="Arial"/>
              <a:sym typeface="Arial"/>
            </a:endParaRPr>
          </a:p>
        </p:txBody>
      </p:sp>
      <p:sp>
        <p:nvSpPr>
          <p:cNvPr id="392" name="Shape 392"/>
          <p:cNvSpPr txBox="1"/>
          <p:nvPr/>
        </p:nvSpPr>
        <p:spPr>
          <a:xfrm>
            <a:off x="615300" y="216425"/>
            <a:ext cx="7913400" cy="572700"/>
          </a:xfrm>
          <a:prstGeom prst="rect">
            <a:avLst/>
          </a:prstGeom>
          <a:noFill/>
          <a:ln>
            <a:noFill/>
          </a:ln>
        </p:spPr>
        <p:txBody>
          <a:bodyPr spcFirstLastPara="1" wrap="square" lIns="91425" tIns="91425" rIns="91425" bIns="91425" anchor="t" anchorCtr="0">
            <a:noAutofit/>
          </a:bodyPr>
          <a:lstStyle/>
          <a:p>
            <a:pPr marL="457200" marR="0" lvl="0" indent="-406400" algn="ctr" rtl="0">
              <a:lnSpc>
                <a:spcPct val="100000"/>
              </a:lnSpc>
              <a:spcBef>
                <a:spcPts val="0"/>
              </a:spcBef>
              <a:spcAft>
                <a:spcPts val="0"/>
              </a:spcAft>
              <a:buClr>
                <a:srgbClr val="526B8A"/>
              </a:buClr>
              <a:buSzPts val="2800"/>
              <a:buFont typeface="Consolas"/>
              <a:buAutoNum type="romanUcPeriod" startAt="3"/>
            </a:pPr>
            <a:r>
              <a:rPr lang="fr" sz="2800" dirty="0">
                <a:solidFill>
                  <a:srgbClr val="526B8A"/>
                </a:solidFill>
                <a:latin typeface="Consolas"/>
                <a:ea typeface="Consolas"/>
                <a:cs typeface="Consolas"/>
                <a:sym typeface="Consolas"/>
              </a:rPr>
              <a:t>Interpréteur de langage G-Code</a:t>
            </a:r>
            <a:endParaRPr sz="2800" b="0" i="0" u="none" strike="noStrike" cap="none" dirty="0">
              <a:solidFill>
                <a:srgbClr val="526B8A"/>
              </a:solidFill>
              <a:latin typeface="Consolas"/>
              <a:ea typeface="Consolas"/>
              <a:cs typeface="Consolas"/>
              <a:sym typeface="Consolas"/>
            </a:endParaRPr>
          </a:p>
        </p:txBody>
      </p:sp>
      <p:sp>
        <p:nvSpPr>
          <p:cNvPr id="393" name="Shape 393"/>
          <p:cNvSpPr txBox="1"/>
          <p:nvPr/>
        </p:nvSpPr>
        <p:spPr>
          <a:xfrm>
            <a:off x="751277" y="1087574"/>
            <a:ext cx="7913400" cy="1851900"/>
          </a:xfrm>
          <a:prstGeom prst="rect">
            <a:avLst/>
          </a:prstGeom>
          <a:noFill/>
          <a:ln>
            <a:noFill/>
          </a:ln>
        </p:spPr>
        <p:txBody>
          <a:bodyPr spcFirstLastPara="1" wrap="square" lIns="91425" tIns="91425" rIns="91425" bIns="91425" anchor="t" anchorCtr="0">
            <a:noAutofit/>
          </a:bodyPr>
          <a:lstStyle/>
          <a:p>
            <a:pPr marL="0" marR="0" lvl="0" indent="0" rtl="0">
              <a:lnSpc>
                <a:spcPct val="200000"/>
              </a:lnSpc>
              <a:spcBef>
                <a:spcPts val="0"/>
              </a:spcBef>
              <a:spcAft>
                <a:spcPts val="0"/>
              </a:spcAft>
              <a:buClr>
                <a:srgbClr val="000000"/>
              </a:buClr>
              <a:buSzPts val="2800"/>
              <a:buFont typeface="Arial"/>
              <a:buNone/>
            </a:pPr>
            <a:r>
              <a:rPr lang="fr" sz="1800" dirty="0">
                <a:solidFill>
                  <a:srgbClr val="08111A"/>
                </a:solidFill>
                <a:latin typeface="Consolas"/>
                <a:ea typeface="Consolas"/>
                <a:cs typeface="Consolas"/>
                <a:sym typeface="Consolas"/>
              </a:rPr>
              <a:t>→ Analyse de code et coloration syntaxique</a:t>
            </a:r>
            <a:endParaRPr sz="1800" dirty="0">
              <a:solidFill>
                <a:srgbClr val="08111A"/>
              </a:solidFill>
              <a:latin typeface="Consolas"/>
              <a:ea typeface="Consolas"/>
              <a:cs typeface="Consolas"/>
              <a:sym typeface="Consolas"/>
            </a:endParaRPr>
          </a:p>
          <a:p>
            <a:pPr marL="0" marR="0" lvl="0" indent="0" rtl="0">
              <a:lnSpc>
                <a:spcPct val="200000"/>
              </a:lnSpc>
              <a:spcBef>
                <a:spcPts val="0"/>
              </a:spcBef>
              <a:spcAft>
                <a:spcPts val="0"/>
              </a:spcAft>
              <a:buClr>
                <a:srgbClr val="000000"/>
              </a:buClr>
              <a:buSzPts val="2800"/>
              <a:buFont typeface="Arial"/>
              <a:buNone/>
            </a:pPr>
            <a:r>
              <a:rPr lang="fr" sz="1800" dirty="0">
                <a:solidFill>
                  <a:srgbClr val="08111A"/>
                </a:solidFill>
                <a:latin typeface="Consolas"/>
                <a:ea typeface="Consolas"/>
                <a:cs typeface="Consolas"/>
                <a:sym typeface="Consolas"/>
              </a:rPr>
              <a:t>→ Aide contextuelle</a:t>
            </a:r>
            <a:endParaRPr sz="1800" dirty="0">
              <a:solidFill>
                <a:srgbClr val="08111A"/>
              </a:solidFill>
              <a:latin typeface="Consolas"/>
              <a:ea typeface="Consolas"/>
              <a:cs typeface="Consolas"/>
              <a:sym typeface="Consolas"/>
            </a:endParaRPr>
          </a:p>
          <a:p>
            <a:pPr marL="0" marR="0" lvl="0" indent="0" rtl="0">
              <a:lnSpc>
                <a:spcPct val="200000"/>
              </a:lnSpc>
              <a:spcBef>
                <a:spcPts val="0"/>
              </a:spcBef>
              <a:spcAft>
                <a:spcPts val="0"/>
              </a:spcAft>
              <a:buClr>
                <a:srgbClr val="000000"/>
              </a:buClr>
              <a:buSzPts val="2800"/>
              <a:buFont typeface="Arial"/>
              <a:buNone/>
            </a:pPr>
            <a:r>
              <a:rPr lang="fr" sz="1800" dirty="0">
                <a:solidFill>
                  <a:srgbClr val="08111A"/>
                </a:solidFill>
                <a:latin typeface="Consolas"/>
                <a:ea typeface="Consolas"/>
                <a:cs typeface="Consolas"/>
                <a:sym typeface="Consolas"/>
              </a:rPr>
              <a:t>→ Interpréteur</a:t>
            </a:r>
            <a:endParaRPr sz="1800" dirty="0">
              <a:solidFill>
                <a:srgbClr val="08111A"/>
              </a:solidFill>
              <a:latin typeface="Consolas"/>
              <a:ea typeface="Consolas"/>
              <a:cs typeface="Consolas"/>
              <a:sym typeface="Consolas"/>
            </a:endParaRPr>
          </a:p>
        </p:txBody>
      </p:sp>
      <p:sp>
        <p:nvSpPr>
          <p:cNvPr id="394" name="Shape 394"/>
          <p:cNvSpPr/>
          <p:nvPr/>
        </p:nvSpPr>
        <p:spPr>
          <a:xfrm>
            <a:off x="517075" y="878375"/>
            <a:ext cx="6658200" cy="1543800"/>
          </a:xfrm>
          <a:prstGeom prst="rect">
            <a:avLst/>
          </a:prstGeom>
          <a:solidFill>
            <a:srgbClr val="FFFFFF">
              <a:alpha val="474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5" name="Shape 395"/>
          <p:cNvPicPr preferRelativeResize="0"/>
          <p:nvPr/>
        </p:nvPicPr>
        <p:blipFill>
          <a:blip r:embed="rId3">
            <a:alphaModFix/>
          </a:blip>
          <a:stretch>
            <a:fillRect/>
          </a:stretch>
        </p:blipFill>
        <p:spPr>
          <a:xfrm>
            <a:off x="2283852" y="3080973"/>
            <a:ext cx="4463614" cy="770000"/>
          </a:xfrm>
          <a:prstGeom prst="rect">
            <a:avLst/>
          </a:prstGeom>
          <a:noFill/>
          <a:ln>
            <a:noFill/>
          </a:ln>
        </p:spPr>
      </p:pic>
      <p:sp>
        <p:nvSpPr>
          <p:cNvPr id="396" name="Shape 396"/>
          <p:cNvSpPr txBox="1"/>
          <p:nvPr/>
        </p:nvSpPr>
        <p:spPr>
          <a:xfrm>
            <a:off x="2207650" y="3879875"/>
            <a:ext cx="1674900" cy="462000"/>
          </a:xfrm>
          <a:prstGeom prst="rect">
            <a:avLst/>
          </a:prstGeom>
          <a:noFill/>
          <a:ln>
            <a:noFill/>
          </a:ln>
        </p:spPr>
        <p:txBody>
          <a:bodyPr spcFirstLastPara="1" wrap="square" lIns="91425" tIns="91425" rIns="91425" bIns="91425" anchor="t" anchorCtr="0">
            <a:noAutofit/>
          </a:bodyPr>
          <a:lstStyle/>
          <a:p>
            <a:pPr marL="0" marR="0" lvl="0" indent="0" algn="ctr" rtl="0">
              <a:lnSpc>
                <a:spcPct val="200000"/>
              </a:lnSpc>
              <a:spcBef>
                <a:spcPts val="0"/>
              </a:spcBef>
              <a:spcAft>
                <a:spcPts val="0"/>
              </a:spcAft>
              <a:buClr>
                <a:srgbClr val="000000"/>
              </a:buClr>
              <a:buSzPts val="2800"/>
              <a:buFont typeface="Arial"/>
              <a:buNone/>
            </a:pPr>
            <a:r>
              <a:rPr lang="fr" sz="2100">
                <a:solidFill>
                  <a:srgbClr val="526B8A"/>
                </a:solidFill>
                <a:latin typeface="Consolas"/>
                <a:ea typeface="Consolas"/>
                <a:cs typeface="Consolas"/>
                <a:sym typeface="Consolas"/>
              </a:rPr>
              <a:t>→ Arbre</a:t>
            </a:r>
            <a:endParaRPr sz="2100">
              <a:solidFill>
                <a:srgbClr val="526B8A"/>
              </a:solidFill>
              <a:latin typeface="Consolas"/>
              <a:ea typeface="Consolas"/>
              <a:cs typeface="Consolas"/>
              <a:sym typeface="Consolas"/>
            </a:endParaRPr>
          </a:p>
        </p:txBody>
      </p:sp>
    </p:spTree>
    <p:extLst>
      <p:ext uri="{BB962C8B-B14F-4D97-AF65-F5344CB8AC3E}">
        <p14:creationId xmlns:p14="http://schemas.microsoft.com/office/powerpoint/2010/main" val="25230240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p:nvPr/>
        </p:nvSpPr>
        <p:spPr>
          <a:xfrm>
            <a:off x="615300" y="216425"/>
            <a:ext cx="79134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fr" sz="2800">
                <a:solidFill>
                  <a:srgbClr val="526B8A"/>
                </a:solidFill>
                <a:latin typeface="Consolas"/>
                <a:ea typeface="Consolas"/>
                <a:cs typeface="Consolas"/>
                <a:sym typeface="Consolas"/>
              </a:rPr>
              <a:t>Fonctions canoniques d’usinage</a:t>
            </a:r>
            <a:endParaRPr sz="2800" b="0" i="0" u="none" strike="noStrike" cap="none">
              <a:solidFill>
                <a:srgbClr val="526B8A"/>
              </a:solidFill>
              <a:latin typeface="Consolas"/>
              <a:ea typeface="Consolas"/>
              <a:cs typeface="Consolas"/>
              <a:sym typeface="Consolas"/>
            </a:endParaRPr>
          </a:p>
        </p:txBody>
      </p:sp>
      <p:sp>
        <p:nvSpPr>
          <p:cNvPr id="402" name="Shape 402"/>
          <p:cNvSpPr txBox="1">
            <a:spLocks noGrp="1"/>
          </p:cNvSpPr>
          <p:nvPr>
            <p:ph type="sldNum" idx="12"/>
          </p:nvPr>
        </p:nvSpPr>
        <p:spPr>
          <a:xfrm>
            <a:off x="8307977" y="4749900"/>
            <a:ext cx="7134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fr" sz="1800" b="0" i="0" u="none" strike="noStrike" cap="none">
                <a:solidFill>
                  <a:srgbClr val="08111A"/>
                </a:solidFill>
                <a:latin typeface="Arial"/>
                <a:ea typeface="Arial"/>
                <a:cs typeface="Arial"/>
                <a:sym typeface="Arial"/>
              </a:rPr>
              <a:t>26</a:t>
            </a:fld>
            <a:endParaRPr sz="1800" b="0" i="0" u="none" strike="noStrike" cap="none">
              <a:solidFill>
                <a:srgbClr val="08111A"/>
              </a:solidFill>
              <a:latin typeface="Arial"/>
              <a:ea typeface="Arial"/>
              <a:cs typeface="Arial"/>
              <a:sym typeface="Arial"/>
            </a:endParaRPr>
          </a:p>
        </p:txBody>
      </p:sp>
      <p:sp>
        <p:nvSpPr>
          <p:cNvPr id="403" name="Shape 403"/>
          <p:cNvSpPr txBox="1"/>
          <p:nvPr/>
        </p:nvSpPr>
        <p:spPr>
          <a:xfrm>
            <a:off x="843900" y="4211475"/>
            <a:ext cx="5698500" cy="496500"/>
          </a:xfrm>
          <a:prstGeom prst="rect">
            <a:avLst/>
          </a:prstGeom>
          <a:noFill/>
          <a:ln>
            <a:noFill/>
          </a:ln>
        </p:spPr>
        <p:txBody>
          <a:bodyPr spcFirstLastPara="1" wrap="square" lIns="91425" tIns="91425" rIns="91425" bIns="91425" anchor="t" anchorCtr="0">
            <a:noAutofit/>
          </a:bodyPr>
          <a:lstStyle/>
          <a:p>
            <a:pPr marL="0" marR="0" lvl="0" indent="0" rtl="0">
              <a:lnSpc>
                <a:spcPct val="200000"/>
              </a:lnSpc>
              <a:spcBef>
                <a:spcPts val="0"/>
              </a:spcBef>
              <a:spcAft>
                <a:spcPts val="0"/>
              </a:spcAft>
              <a:buClr>
                <a:srgbClr val="000000"/>
              </a:buClr>
              <a:buSzPts val="2800"/>
              <a:buFont typeface="Arial"/>
              <a:buNone/>
            </a:pPr>
            <a:r>
              <a:rPr lang="fr" sz="1600">
                <a:solidFill>
                  <a:srgbClr val="434343"/>
                </a:solidFill>
                <a:latin typeface="Consolas"/>
                <a:ea typeface="Consolas"/>
                <a:cs typeface="Consolas"/>
                <a:sym typeface="Consolas"/>
              </a:rPr>
              <a:t>[Kramer 2000] Variables d’état + fonctions H/F</a:t>
            </a:r>
            <a:endParaRPr sz="1600">
              <a:solidFill>
                <a:srgbClr val="434343"/>
              </a:solidFill>
              <a:latin typeface="Consolas"/>
              <a:ea typeface="Consolas"/>
              <a:cs typeface="Consolas"/>
              <a:sym typeface="Consolas"/>
            </a:endParaRPr>
          </a:p>
        </p:txBody>
      </p:sp>
      <p:sp>
        <p:nvSpPr>
          <p:cNvPr id="404" name="Shape 404"/>
          <p:cNvSpPr txBox="1"/>
          <p:nvPr/>
        </p:nvSpPr>
        <p:spPr>
          <a:xfrm>
            <a:off x="919950" y="986882"/>
            <a:ext cx="7304100" cy="3000000"/>
          </a:xfrm>
          <a:prstGeom prst="rect">
            <a:avLst/>
          </a:prstGeom>
          <a:noFill/>
          <a:ln>
            <a:noFill/>
          </a:ln>
        </p:spPr>
        <p:txBody>
          <a:bodyPr spcFirstLastPara="1" wrap="square" lIns="91425" tIns="91425" rIns="91425" bIns="91425" anchor="ctr" anchorCtr="0">
            <a:noAutofit/>
          </a:bodyPr>
          <a:lstStyle/>
          <a:p>
            <a:pPr marL="0" lvl="0" indent="0" rtl="0">
              <a:lnSpc>
                <a:spcPct val="135714"/>
              </a:lnSpc>
              <a:spcBef>
                <a:spcPts val="0"/>
              </a:spcBef>
              <a:spcAft>
                <a:spcPts val="0"/>
              </a:spcAft>
              <a:buClr>
                <a:schemeClr val="dk1"/>
              </a:buClr>
              <a:buSzPts val="1100"/>
              <a:buFont typeface="Arial"/>
              <a:buNone/>
            </a:pPr>
            <a:r>
              <a:rPr lang="fr" sz="1200" i="1">
                <a:solidFill>
                  <a:srgbClr val="A0A1A7"/>
                </a:solidFill>
                <a:latin typeface="Consolas"/>
                <a:ea typeface="Consolas"/>
                <a:cs typeface="Consolas"/>
                <a:sym typeface="Consolas"/>
              </a:rPr>
              <a:t>// Représentation</a:t>
            </a:r>
            <a:endParaRPr sz="1200" i="1">
              <a:solidFill>
                <a:srgbClr val="A0A1A7"/>
              </a:solidFill>
              <a:latin typeface="Consolas"/>
              <a:ea typeface="Consolas"/>
              <a:cs typeface="Consolas"/>
              <a:sym typeface="Consolas"/>
            </a:endParaRPr>
          </a:p>
          <a:p>
            <a:pPr marL="0" lvl="0" indent="0" rtl="0">
              <a:lnSpc>
                <a:spcPct val="135714"/>
              </a:lnSpc>
              <a:spcBef>
                <a:spcPts val="0"/>
              </a:spcBef>
              <a:spcAft>
                <a:spcPts val="0"/>
              </a:spcAft>
              <a:buClr>
                <a:schemeClr val="dk1"/>
              </a:buClr>
              <a:buSzPts val="1100"/>
              <a:buFont typeface="Arial"/>
              <a:buNone/>
            </a:pPr>
            <a:r>
              <a:rPr lang="fr" sz="1200">
                <a:solidFill>
                  <a:srgbClr val="4078F2"/>
                </a:solidFill>
                <a:latin typeface="Consolas"/>
                <a:ea typeface="Consolas"/>
                <a:cs typeface="Consolas"/>
                <a:sym typeface="Consolas"/>
              </a:rPr>
              <a:t>REGLER_DELTA_ORIGINE</a:t>
            </a:r>
            <a:r>
              <a:rPr lang="fr" sz="1200">
                <a:solidFill>
                  <a:srgbClr val="333333"/>
                </a:solidFill>
                <a:latin typeface="Consolas"/>
                <a:ea typeface="Consolas"/>
                <a:cs typeface="Consolas"/>
                <a:sym typeface="Consolas"/>
              </a:rPr>
              <a:t>(</a:t>
            </a:r>
            <a:r>
              <a:rPr lang="fr" sz="1200">
                <a:solidFill>
                  <a:srgbClr val="A626A4"/>
                </a:solidFill>
                <a:latin typeface="Consolas"/>
                <a:ea typeface="Consolas"/>
                <a:cs typeface="Consolas"/>
                <a:sym typeface="Consolas"/>
              </a:rPr>
              <a:t>double</a:t>
            </a:r>
            <a:r>
              <a:rPr lang="fr" sz="1200">
                <a:solidFill>
                  <a:srgbClr val="333333"/>
                </a:solidFill>
                <a:latin typeface="Consolas"/>
                <a:ea typeface="Consolas"/>
                <a:cs typeface="Consolas"/>
                <a:sym typeface="Consolas"/>
              </a:rPr>
              <a:t> x, </a:t>
            </a:r>
            <a:r>
              <a:rPr lang="fr" sz="1200">
                <a:solidFill>
                  <a:srgbClr val="A626A4"/>
                </a:solidFill>
                <a:latin typeface="Consolas"/>
                <a:ea typeface="Consolas"/>
                <a:cs typeface="Consolas"/>
                <a:sym typeface="Consolas"/>
              </a:rPr>
              <a:t>double</a:t>
            </a:r>
            <a:r>
              <a:rPr lang="fr" sz="1200">
                <a:solidFill>
                  <a:srgbClr val="333333"/>
                </a:solidFill>
                <a:latin typeface="Consolas"/>
                <a:ea typeface="Consolas"/>
                <a:cs typeface="Consolas"/>
                <a:sym typeface="Consolas"/>
              </a:rPr>
              <a:t> y, </a:t>
            </a:r>
            <a:r>
              <a:rPr lang="fr" sz="1200">
                <a:solidFill>
                  <a:srgbClr val="A626A4"/>
                </a:solidFill>
                <a:latin typeface="Consolas"/>
                <a:ea typeface="Consolas"/>
                <a:cs typeface="Consolas"/>
                <a:sym typeface="Consolas"/>
              </a:rPr>
              <a:t>double</a:t>
            </a:r>
            <a:r>
              <a:rPr lang="fr" sz="1200">
                <a:solidFill>
                  <a:srgbClr val="333333"/>
                </a:solidFill>
                <a:latin typeface="Consolas"/>
                <a:ea typeface="Consolas"/>
                <a:cs typeface="Consolas"/>
                <a:sym typeface="Consolas"/>
              </a:rPr>
              <a:t> z, </a:t>
            </a:r>
            <a:r>
              <a:rPr lang="fr" sz="1200">
                <a:solidFill>
                  <a:srgbClr val="A626A4"/>
                </a:solidFill>
                <a:latin typeface="Consolas"/>
                <a:ea typeface="Consolas"/>
                <a:cs typeface="Consolas"/>
                <a:sym typeface="Consolas"/>
              </a:rPr>
              <a:t>double</a:t>
            </a:r>
            <a:r>
              <a:rPr lang="fr" sz="1200">
                <a:solidFill>
                  <a:srgbClr val="333333"/>
                </a:solidFill>
                <a:latin typeface="Consolas"/>
                <a:ea typeface="Consolas"/>
                <a:cs typeface="Consolas"/>
                <a:sym typeface="Consolas"/>
              </a:rPr>
              <a:t> a, </a:t>
            </a:r>
            <a:r>
              <a:rPr lang="fr" sz="1200">
                <a:solidFill>
                  <a:srgbClr val="A626A4"/>
                </a:solidFill>
                <a:latin typeface="Consolas"/>
                <a:ea typeface="Consolas"/>
                <a:cs typeface="Consolas"/>
                <a:sym typeface="Consolas"/>
              </a:rPr>
              <a:t>double</a:t>
            </a:r>
            <a:r>
              <a:rPr lang="fr" sz="1200">
                <a:solidFill>
                  <a:srgbClr val="333333"/>
                </a:solidFill>
                <a:latin typeface="Consolas"/>
                <a:ea typeface="Consolas"/>
                <a:cs typeface="Consolas"/>
                <a:sym typeface="Consolas"/>
              </a:rPr>
              <a:t> b, </a:t>
            </a:r>
            <a:r>
              <a:rPr lang="fr" sz="1200">
                <a:solidFill>
                  <a:srgbClr val="A626A4"/>
                </a:solidFill>
                <a:latin typeface="Consolas"/>
                <a:ea typeface="Consolas"/>
                <a:cs typeface="Consolas"/>
                <a:sym typeface="Consolas"/>
              </a:rPr>
              <a:t>double</a:t>
            </a:r>
            <a:r>
              <a:rPr lang="fr" sz="1200">
                <a:solidFill>
                  <a:srgbClr val="333333"/>
                </a:solidFill>
                <a:latin typeface="Consolas"/>
                <a:ea typeface="Consolas"/>
                <a:cs typeface="Consolas"/>
                <a:sym typeface="Consolas"/>
              </a:rPr>
              <a:t> c)</a:t>
            </a:r>
            <a:endParaRPr sz="1200">
              <a:solidFill>
                <a:srgbClr val="333333"/>
              </a:solidFill>
              <a:latin typeface="Consolas"/>
              <a:ea typeface="Consolas"/>
              <a:cs typeface="Consolas"/>
              <a:sym typeface="Consolas"/>
            </a:endParaRPr>
          </a:p>
          <a:p>
            <a:pPr marL="0" lvl="0" indent="0" rtl="0">
              <a:lnSpc>
                <a:spcPct val="135714"/>
              </a:lnSpc>
              <a:spcBef>
                <a:spcPts val="0"/>
              </a:spcBef>
              <a:spcAft>
                <a:spcPts val="0"/>
              </a:spcAft>
              <a:buClr>
                <a:schemeClr val="dk1"/>
              </a:buClr>
              <a:buSzPts val="1100"/>
              <a:buFont typeface="Arial"/>
              <a:buNone/>
            </a:pPr>
            <a:r>
              <a:rPr lang="fr" sz="1200">
                <a:solidFill>
                  <a:srgbClr val="4078F2"/>
                </a:solidFill>
                <a:latin typeface="Consolas"/>
                <a:ea typeface="Consolas"/>
                <a:cs typeface="Consolas"/>
                <a:sym typeface="Consolas"/>
              </a:rPr>
              <a:t>UTILISER_UNITES</a:t>
            </a:r>
            <a:r>
              <a:rPr lang="fr" sz="1200">
                <a:solidFill>
                  <a:srgbClr val="333333"/>
                </a:solidFill>
                <a:latin typeface="Consolas"/>
                <a:ea typeface="Consolas"/>
                <a:cs typeface="Consolas"/>
                <a:sym typeface="Consolas"/>
              </a:rPr>
              <a:t>(Unites units)</a:t>
            </a:r>
            <a:endParaRPr sz="1200">
              <a:solidFill>
                <a:srgbClr val="333333"/>
              </a:solidFill>
              <a:latin typeface="Consolas"/>
              <a:ea typeface="Consolas"/>
              <a:cs typeface="Consolas"/>
              <a:sym typeface="Consolas"/>
            </a:endParaRPr>
          </a:p>
          <a:p>
            <a:pPr marL="0" lvl="0" indent="0" rtl="0">
              <a:lnSpc>
                <a:spcPct val="135714"/>
              </a:lnSpc>
              <a:spcBef>
                <a:spcPts val="0"/>
              </a:spcBef>
              <a:spcAft>
                <a:spcPts val="0"/>
              </a:spcAft>
              <a:buClr>
                <a:schemeClr val="dk1"/>
              </a:buClr>
              <a:buSzPts val="1100"/>
              <a:buFont typeface="Arial"/>
              <a:buNone/>
            </a:pPr>
            <a:endParaRPr sz="1200">
              <a:solidFill>
                <a:srgbClr val="333333"/>
              </a:solidFill>
              <a:latin typeface="Consolas"/>
              <a:ea typeface="Consolas"/>
              <a:cs typeface="Consolas"/>
              <a:sym typeface="Consolas"/>
            </a:endParaRPr>
          </a:p>
          <a:p>
            <a:pPr marL="0" lvl="0" indent="0" rtl="0">
              <a:lnSpc>
                <a:spcPct val="135714"/>
              </a:lnSpc>
              <a:spcBef>
                <a:spcPts val="0"/>
              </a:spcBef>
              <a:spcAft>
                <a:spcPts val="0"/>
              </a:spcAft>
              <a:buClr>
                <a:schemeClr val="dk1"/>
              </a:buClr>
              <a:buSzPts val="1100"/>
              <a:buFont typeface="Arial"/>
              <a:buNone/>
            </a:pPr>
            <a:r>
              <a:rPr lang="fr" sz="1200" i="1">
                <a:solidFill>
                  <a:srgbClr val="A0A1A7"/>
                </a:solidFill>
                <a:latin typeface="Consolas"/>
                <a:ea typeface="Consolas"/>
                <a:cs typeface="Consolas"/>
                <a:sym typeface="Consolas"/>
              </a:rPr>
              <a:t>// Mouvement</a:t>
            </a:r>
            <a:endParaRPr sz="1200" i="1">
              <a:solidFill>
                <a:srgbClr val="A0A1A7"/>
              </a:solidFill>
              <a:latin typeface="Consolas"/>
              <a:ea typeface="Consolas"/>
              <a:cs typeface="Consolas"/>
              <a:sym typeface="Consolas"/>
            </a:endParaRPr>
          </a:p>
          <a:p>
            <a:pPr marL="0" lvl="0" indent="0" rtl="0">
              <a:lnSpc>
                <a:spcPct val="135714"/>
              </a:lnSpc>
              <a:spcBef>
                <a:spcPts val="0"/>
              </a:spcBef>
              <a:spcAft>
                <a:spcPts val="0"/>
              </a:spcAft>
              <a:buClr>
                <a:schemeClr val="dk1"/>
              </a:buClr>
              <a:buSzPts val="1100"/>
              <a:buFont typeface="Arial"/>
              <a:buNone/>
            </a:pPr>
            <a:r>
              <a:rPr lang="fr" sz="1200">
                <a:solidFill>
                  <a:srgbClr val="4078F2"/>
                </a:solidFill>
                <a:latin typeface="Consolas"/>
                <a:ea typeface="Consolas"/>
                <a:cs typeface="Consolas"/>
                <a:sym typeface="Consolas"/>
              </a:rPr>
              <a:t>MVT_RAPIDE</a:t>
            </a:r>
            <a:r>
              <a:rPr lang="fr" sz="1200">
                <a:solidFill>
                  <a:srgbClr val="333333"/>
                </a:solidFill>
                <a:latin typeface="Consolas"/>
                <a:ea typeface="Consolas"/>
                <a:cs typeface="Consolas"/>
                <a:sym typeface="Consolas"/>
              </a:rPr>
              <a:t>(</a:t>
            </a:r>
            <a:r>
              <a:rPr lang="fr" sz="1200">
                <a:solidFill>
                  <a:srgbClr val="A626A4"/>
                </a:solidFill>
                <a:latin typeface="Consolas"/>
                <a:ea typeface="Consolas"/>
                <a:cs typeface="Consolas"/>
                <a:sym typeface="Consolas"/>
              </a:rPr>
              <a:t>double</a:t>
            </a:r>
            <a:r>
              <a:rPr lang="fr" sz="1200">
                <a:solidFill>
                  <a:srgbClr val="333333"/>
                </a:solidFill>
                <a:latin typeface="Consolas"/>
                <a:ea typeface="Consolas"/>
                <a:cs typeface="Consolas"/>
                <a:sym typeface="Consolas"/>
              </a:rPr>
              <a:t> x, </a:t>
            </a:r>
            <a:r>
              <a:rPr lang="fr" sz="1200">
                <a:solidFill>
                  <a:srgbClr val="A626A4"/>
                </a:solidFill>
                <a:latin typeface="Consolas"/>
                <a:ea typeface="Consolas"/>
                <a:cs typeface="Consolas"/>
                <a:sym typeface="Consolas"/>
              </a:rPr>
              <a:t>double</a:t>
            </a:r>
            <a:r>
              <a:rPr lang="fr" sz="1200">
                <a:solidFill>
                  <a:srgbClr val="333333"/>
                </a:solidFill>
                <a:latin typeface="Consolas"/>
                <a:ea typeface="Consolas"/>
                <a:cs typeface="Consolas"/>
                <a:sym typeface="Consolas"/>
              </a:rPr>
              <a:t> y, </a:t>
            </a:r>
            <a:r>
              <a:rPr lang="fr" sz="1200">
                <a:solidFill>
                  <a:srgbClr val="A626A4"/>
                </a:solidFill>
                <a:latin typeface="Consolas"/>
                <a:ea typeface="Consolas"/>
                <a:cs typeface="Consolas"/>
                <a:sym typeface="Consolas"/>
              </a:rPr>
              <a:t>double</a:t>
            </a:r>
            <a:r>
              <a:rPr lang="fr" sz="1200">
                <a:solidFill>
                  <a:srgbClr val="333333"/>
                </a:solidFill>
                <a:latin typeface="Consolas"/>
                <a:ea typeface="Consolas"/>
                <a:cs typeface="Consolas"/>
                <a:sym typeface="Consolas"/>
              </a:rPr>
              <a:t> z, </a:t>
            </a:r>
            <a:r>
              <a:rPr lang="fr" sz="1200">
                <a:solidFill>
                  <a:srgbClr val="A626A4"/>
                </a:solidFill>
                <a:latin typeface="Consolas"/>
                <a:ea typeface="Consolas"/>
                <a:cs typeface="Consolas"/>
                <a:sym typeface="Consolas"/>
              </a:rPr>
              <a:t>double</a:t>
            </a:r>
            <a:r>
              <a:rPr lang="fr" sz="1200">
                <a:solidFill>
                  <a:srgbClr val="333333"/>
                </a:solidFill>
                <a:latin typeface="Consolas"/>
                <a:ea typeface="Consolas"/>
                <a:cs typeface="Consolas"/>
                <a:sym typeface="Consolas"/>
              </a:rPr>
              <a:t> a, </a:t>
            </a:r>
            <a:r>
              <a:rPr lang="fr" sz="1200">
                <a:solidFill>
                  <a:srgbClr val="A626A4"/>
                </a:solidFill>
                <a:latin typeface="Consolas"/>
                <a:ea typeface="Consolas"/>
                <a:cs typeface="Consolas"/>
                <a:sym typeface="Consolas"/>
              </a:rPr>
              <a:t>double</a:t>
            </a:r>
            <a:r>
              <a:rPr lang="fr" sz="1200">
                <a:solidFill>
                  <a:srgbClr val="333333"/>
                </a:solidFill>
                <a:latin typeface="Consolas"/>
                <a:ea typeface="Consolas"/>
                <a:cs typeface="Consolas"/>
                <a:sym typeface="Consolas"/>
              </a:rPr>
              <a:t> b, </a:t>
            </a:r>
            <a:r>
              <a:rPr lang="fr" sz="1200">
                <a:solidFill>
                  <a:srgbClr val="A626A4"/>
                </a:solidFill>
                <a:latin typeface="Consolas"/>
                <a:ea typeface="Consolas"/>
                <a:cs typeface="Consolas"/>
                <a:sym typeface="Consolas"/>
              </a:rPr>
              <a:t>double</a:t>
            </a:r>
            <a:r>
              <a:rPr lang="fr" sz="1200">
                <a:solidFill>
                  <a:srgbClr val="333333"/>
                </a:solidFill>
                <a:latin typeface="Consolas"/>
                <a:ea typeface="Consolas"/>
                <a:cs typeface="Consolas"/>
                <a:sym typeface="Consolas"/>
              </a:rPr>
              <a:t> c)</a:t>
            </a:r>
            <a:endParaRPr sz="1200">
              <a:solidFill>
                <a:srgbClr val="333333"/>
              </a:solidFill>
              <a:latin typeface="Consolas"/>
              <a:ea typeface="Consolas"/>
              <a:cs typeface="Consolas"/>
              <a:sym typeface="Consolas"/>
            </a:endParaRPr>
          </a:p>
          <a:p>
            <a:pPr marL="0" lvl="0" indent="0" rtl="0">
              <a:lnSpc>
                <a:spcPct val="135714"/>
              </a:lnSpc>
              <a:spcBef>
                <a:spcPts val="0"/>
              </a:spcBef>
              <a:spcAft>
                <a:spcPts val="0"/>
              </a:spcAft>
              <a:buClr>
                <a:schemeClr val="dk1"/>
              </a:buClr>
              <a:buSzPts val="1100"/>
              <a:buFont typeface="Arial"/>
              <a:buNone/>
            </a:pPr>
            <a:endParaRPr sz="1200">
              <a:solidFill>
                <a:srgbClr val="333333"/>
              </a:solidFill>
              <a:latin typeface="Consolas"/>
              <a:ea typeface="Consolas"/>
              <a:cs typeface="Consolas"/>
              <a:sym typeface="Consolas"/>
            </a:endParaRPr>
          </a:p>
          <a:p>
            <a:pPr marL="0" lvl="0" indent="0" rtl="0">
              <a:lnSpc>
                <a:spcPct val="135714"/>
              </a:lnSpc>
              <a:spcBef>
                <a:spcPts val="0"/>
              </a:spcBef>
              <a:spcAft>
                <a:spcPts val="0"/>
              </a:spcAft>
              <a:buNone/>
            </a:pPr>
            <a:r>
              <a:rPr lang="fr" sz="1200" i="1">
                <a:solidFill>
                  <a:srgbClr val="A0A1A7"/>
                </a:solidFill>
                <a:latin typeface="Consolas"/>
                <a:ea typeface="Consolas"/>
                <a:cs typeface="Consolas"/>
                <a:sym typeface="Consolas"/>
              </a:rPr>
              <a:t>// ...</a:t>
            </a:r>
            <a:endParaRPr sz="1200"/>
          </a:p>
        </p:txBody>
      </p:sp>
    </p:spTree>
    <p:extLst>
      <p:ext uri="{BB962C8B-B14F-4D97-AF65-F5344CB8AC3E}">
        <p14:creationId xmlns:p14="http://schemas.microsoft.com/office/powerpoint/2010/main" val="17229207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Shape 409"/>
          <p:cNvSpPr txBox="1"/>
          <p:nvPr/>
        </p:nvSpPr>
        <p:spPr>
          <a:xfrm>
            <a:off x="615300" y="216425"/>
            <a:ext cx="79134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fr" sz="2800">
                <a:solidFill>
                  <a:srgbClr val="526B8A"/>
                </a:solidFill>
                <a:latin typeface="Consolas"/>
                <a:ea typeface="Consolas"/>
                <a:cs typeface="Consolas"/>
                <a:sym typeface="Consolas"/>
              </a:rPr>
              <a:t>Modules de sortie</a:t>
            </a:r>
            <a:endParaRPr sz="2800" b="0" i="0" u="none" strike="noStrike" cap="none">
              <a:solidFill>
                <a:srgbClr val="526B8A"/>
              </a:solidFill>
              <a:latin typeface="Consolas"/>
              <a:ea typeface="Consolas"/>
              <a:cs typeface="Consolas"/>
              <a:sym typeface="Consolas"/>
            </a:endParaRPr>
          </a:p>
        </p:txBody>
      </p:sp>
      <p:sp>
        <p:nvSpPr>
          <p:cNvPr id="410" name="Shape 410"/>
          <p:cNvSpPr txBox="1">
            <a:spLocks noGrp="1"/>
          </p:cNvSpPr>
          <p:nvPr>
            <p:ph type="sldNum" idx="12"/>
          </p:nvPr>
        </p:nvSpPr>
        <p:spPr>
          <a:xfrm>
            <a:off x="8307977" y="4749900"/>
            <a:ext cx="7134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800"/>
              <a:buFont typeface="Arial"/>
              <a:buNone/>
            </a:pPr>
            <a:fld id="{00000000-1234-1234-1234-123412341234}" type="slidenum">
              <a:rPr lang="fr" sz="1800" b="0" i="0" u="none" strike="noStrike" cap="none">
                <a:solidFill>
                  <a:srgbClr val="08111A"/>
                </a:solidFill>
                <a:latin typeface="Arial"/>
                <a:ea typeface="Arial"/>
                <a:cs typeface="Arial"/>
                <a:sym typeface="Arial"/>
              </a:rPr>
              <a:t>27</a:t>
            </a:fld>
            <a:endParaRPr sz="1800" b="0" i="0" u="none" strike="noStrike" cap="none">
              <a:solidFill>
                <a:srgbClr val="08111A"/>
              </a:solidFill>
              <a:latin typeface="Arial"/>
              <a:ea typeface="Arial"/>
              <a:cs typeface="Arial"/>
              <a:sym typeface="Arial"/>
            </a:endParaRPr>
          </a:p>
        </p:txBody>
      </p:sp>
      <p:sp>
        <p:nvSpPr>
          <p:cNvPr id="411" name="Shape 411"/>
          <p:cNvSpPr txBox="1"/>
          <p:nvPr/>
        </p:nvSpPr>
        <p:spPr>
          <a:xfrm>
            <a:off x="1741375" y="1475950"/>
            <a:ext cx="1674900" cy="462000"/>
          </a:xfrm>
          <a:prstGeom prst="rect">
            <a:avLst/>
          </a:prstGeom>
          <a:noFill/>
          <a:ln>
            <a:noFill/>
          </a:ln>
        </p:spPr>
        <p:txBody>
          <a:bodyPr spcFirstLastPara="1" wrap="square" lIns="91425" tIns="91425" rIns="91425" bIns="91425" anchor="t" anchorCtr="0">
            <a:noAutofit/>
          </a:bodyPr>
          <a:lstStyle/>
          <a:p>
            <a:pPr marL="0" marR="0" lvl="0" indent="0" algn="ctr" rtl="0">
              <a:lnSpc>
                <a:spcPct val="200000"/>
              </a:lnSpc>
              <a:spcBef>
                <a:spcPts val="0"/>
              </a:spcBef>
              <a:spcAft>
                <a:spcPts val="0"/>
              </a:spcAft>
              <a:buClr>
                <a:srgbClr val="000000"/>
              </a:buClr>
              <a:buSzPts val="2800"/>
              <a:buFont typeface="Arial"/>
              <a:buNone/>
            </a:pPr>
            <a:r>
              <a:rPr lang="fr" sz="1800">
                <a:solidFill>
                  <a:schemeClr val="dk2"/>
                </a:solidFill>
                <a:latin typeface="Consolas"/>
                <a:ea typeface="Consolas"/>
                <a:cs typeface="Consolas"/>
                <a:sym typeface="Consolas"/>
              </a:rPr>
              <a:t>ISO 6983-1</a:t>
            </a:r>
            <a:endParaRPr sz="1800">
              <a:solidFill>
                <a:schemeClr val="dk2"/>
              </a:solidFill>
              <a:latin typeface="Consolas"/>
              <a:ea typeface="Consolas"/>
              <a:cs typeface="Consolas"/>
              <a:sym typeface="Consolas"/>
            </a:endParaRPr>
          </a:p>
        </p:txBody>
      </p:sp>
      <p:sp>
        <p:nvSpPr>
          <p:cNvPr id="412" name="Shape 412"/>
          <p:cNvSpPr txBox="1"/>
          <p:nvPr/>
        </p:nvSpPr>
        <p:spPr>
          <a:xfrm>
            <a:off x="1741375" y="2011150"/>
            <a:ext cx="1674900" cy="462000"/>
          </a:xfrm>
          <a:prstGeom prst="rect">
            <a:avLst/>
          </a:prstGeom>
          <a:noFill/>
          <a:ln>
            <a:noFill/>
          </a:ln>
        </p:spPr>
        <p:txBody>
          <a:bodyPr spcFirstLastPara="1" wrap="square" lIns="91425" tIns="91425" rIns="91425" bIns="91425" anchor="t" anchorCtr="0">
            <a:noAutofit/>
          </a:bodyPr>
          <a:lstStyle/>
          <a:p>
            <a:pPr marL="0" marR="0" lvl="0" indent="0" algn="ctr" rtl="0">
              <a:lnSpc>
                <a:spcPct val="200000"/>
              </a:lnSpc>
              <a:spcBef>
                <a:spcPts val="0"/>
              </a:spcBef>
              <a:spcAft>
                <a:spcPts val="0"/>
              </a:spcAft>
              <a:buClr>
                <a:srgbClr val="000000"/>
              </a:buClr>
              <a:buSzPts val="2800"/>
              <a:buFont typeface="Arial"/>
              <a:buNone/>
            </a:pPr>
            <a:r>
              <a:rPr lang="fr" sz="1800">
                <a:solidFill>
                  <a:schemeClr val="dk2"/>
                </a:solidFill>
                <a:latin typeface="Consolas"/>
                <a:ea typeface="Consolas"/>
                <a:cs typeface="Consolas"/>
                <a:sym typeface="Consolas"/>
              </a:rPr>
              <a:t>Fanuc</a:t>
            </a:r>
            <a:endParaRPr sz="1800">
              <a:solidFill>
                <a:schemeClr val="dk2"/>
              </a:solidFill>
              <a:latin typeface="Consolas"/>
              <a:ea typeface="Consolas"/>
              <a:cs typeface="Consolas"/>
              <a:sym typeface="Consolas"/>
            </a:endParaRPr>
          </a:p>
        </p:txBody>
      </p:sp>
      <p:sp>
        <p:nvSpPr>
          <p:cNvPr id="413" name="Shape 413"/>
          <p:cNvSpPr txBox="1"/>
          <p:nvPr/>
        </p:nvSpPr>
        <p:spPr>
          <a:xfrm>
            <a:off x="1741375" y="2546350"/>
            <a:ext cx="1674900" cy="462000"/>
          </a:xfrm>
          <a:prstGeom prst="rect">
            <a:avLst/>
          </a:prstGeom>
          <a:noFill/>
          <a:ln>
            <a:noFill/>
          </a:ln>
        </p:spPr>
        <p:txBody>
          <a:bodyPr spcFirstLastPara="1" wrap="square" lIns="91425" tIns="91425" rIns="91425" bIns="91425" anchor="t" anchorCtr="0">
            <a:noAutofit/>
          </a:bodyPr>
          <a:lstStyle/>
          <a:p>
            <a:pPr marL="0" marR="0" lvl="0" indent="0" algn="ctr" rtl="0">
              <a:lnSpc>
                <a:spcPct val="200000"/>
              </a:lnSpc>
              <a:spcBef>
                <a:spcPts val="0"/>
              </a:spcBef>
              <a:spcAft>
                <a:spcPts val="0"/>
              </a:spcAft>
              <a:buClr>
                <a:srgbClr val="000000"/>
              </a:buClr>
              <a:buSzPts val="2800"/>
              <a:buFont typeface="Arial"/>
              <a:buNone/>
            </a:pPr>
            <a:r>
              <a:rPr lang="fr" sz="1800">
                <a:solidFill>
                  <a:schemeClr val="dk2"/>
                </a:solidFill>
                <a:latin typeface="Consolas"/>
                <a:ea typeface="Consolas"/>
                <a:cs typeface="Consolas"/>
                <a:sym typeface="Consolas"/>
              </a:rPr>
              <a:t>Siemens</a:t>
            </a:r>
            <a:endParaRPr sz="1800">
              <a:solidFill>
                <a:schemeClr val="dk2"/>
              </a:solidFill>
              <a:latin typeface="Consolas"/>
              <a:ea typeface="Consolas"/>
              <a:cs typeface="Consolas"/>
              <a:sym typeface="Consolas"/>
            </a:endParaRPr>
          </a:p>
        </p:txBody>
      </p:sp>
      <p:sp>
        <p:nvSpPr>
          <p:cNvPr id="414" name="Shape 414"/>
          <p:cNvSpPr txBox="1"/>
          <p:nvPr/>
        </p:nvSpPr>
        <p:spPr>
          <a:xfrm>
            <a:off x="1741375" y="3161775"/>
            <a:ext cx="1674900" cy="462000"/>
          </a:xfrm>
          <a:prstGeom prst="rect">
            <a:avLst/>
          </a:prstGeom>
          <a:noFill/>
          <a:ln>
            <a:noFill/>
          </a:ln>
        </p:spPr>
        <p:txBody>
          <a:bodyPr spcFirstLastPara="1" wrap="square" lIns="91425" tIns="91425" rIns="91425" bIns="91425" anchor="t" anchorCtr="0">
            <a:noAutofit/>
          </a:bodyPr>
          <a:lstStyle/>
          <a:p>
            <a:pPr marL="0" marR="0" lvl="0" indent="0" algn="ctr" rtl="0">
              <a:lnSpc>
                <a:spcPct val="200000"/>
              </a:lnSpc>
              <a:spcBef>
                <a:spcPts val="0"/>
              </a:spcBef>
              <a:spcAft>
                <a:spcPts val="0"/>
              </a:spcAft>
              <a:buClr>
                <a:srgbClr val="000000"/>
              </a:buClr>
              <a:buSzPts val="2800"/>
              <a:buFont typeface="Arial"/>
              <a:buNone/>
            </a:pPr>
            <a:r>
              <a:rPr lang="fr" sz="1800">
                <a:solidFill>
                  <a:schemeClr val="dk2"/>
                </a:solidFill>
                <a:latin typeface="Consolas"/>
                <a:ea typeface="Consolas"/>
                <a:cs typeface="Consolas"/>
                <a:sym typeface="Consolas"/>
              </a:rPr>
              <a:t>...</a:t>
            </a:r>
            <a:endParaRPr sz="1800">
              <a:solidFill>
                <a:schemeClr val="dk2"/>
              </a:solidFill>
              <a:latin typeface="Consolas"/>
              <a:ea typeface="Consolas"/>
              <a:cs typeface="Consolas"/>
              <a:sym typeface="Consolas"/>
            </a:endParaRPr>
          </a:p>
        </p:txBody>
      </p:sp>
      <p:cxnSp>
        <p:nvCxnSpPr>
          <p:cNvPr id="415" name="Shape 415"/>
          <p:cNvCxnSpPr/>
          <p:nvPr/>
        </p:nvCxnSpPr>
        <p:spPr>
          <a:xfrm>
            <a:off x="3416275" y="1697879"/>
            <a:ext cx="992400" cy="932700"/>
          </a:xfrm>
          <a:prstGeom prst="straightConnector1">
            <a:avLst/>
          </a:prstGeom>
          <a:noFill/>
          <a:ln w="19050" cap="flat" cmpd="sng">
            <a:solidFill>
              <a:schemeClr val="dk2"/>
            </a:solidFill>
            <a:prstDash val="solid"/>
            <a:round/>
            <a:headEnd type="none" w="med" len="med"/>
            <a:tailEnd type="none" w="med" len="med"/>
          </a:ln>
        </p:spPr>
      </p:cxnSp>
      <p:cxnSp>
        <p:nvCxnSpPr>
          <p:cNvPr id="416" name="Shape 416"/>
          <p:cNvCxnSpPr/>
          <p:nvPr/>
        </p:nvCxnSpPr>
        <p:spPr>
          <a:xfrm>
            <a:off x="3416275" y="2233079"/>
            <a:ext cx="983400" cy="388500"/>
          </a:xfrm>
          <a:prstGeom prst="straightConnector1">
            <a:avLst/>
          </a:prstGeom>
          <a:noFill/>
          <a:ln w="19050" cap="flat" cmpd="sng">
            <a:solidFill>
              <a:schemeClr val="dk2"/>
            </a:solidFill>
            <a:prstDash val="solid"/>
            <a:round/>
            <a:headEnd type="none" w="med" len="med"/>
            <a:tailEnd type="none" w="med" len="med"/>
          </a:ln>
        </p:spPr>
      </p:cxnSp>
      <p:cxnSp>
        <p:nvCxnSpPr>
          <p:cNvPr id="417" name="Shape 417"/>
          <p:cNvCxnSpPr/>
          <p:nvPr/>
        </p:nvCxnSpPr>
        <p:spPr>
          <a:xfrm rot="10800000" flipH="1">
            <a:off x="3416275" y="2630579"/>
            <a:ext cx="992400" cy="137700"/>
          </a:xfrm>
          <a:prstGeom prst="straightConnector1">
            <a:avLst/>
          </a:prstGeom>
          <a:noFill/>
          <a:ln w="19050" cap="flat" cmpd="sng">
            <a:solidFill>
              <a:schemeClr val="dk2"/>
            </a:solidFill>
            <a:prstDash val="solid"/>
            <a:round/>
            <a:headEnd type="none" w="med" len="med"/>
            <a:tailEnd type="none" w="med" len="med"/>
          </a:ln>
        </p:spPr>
      </p:cxnSp>
      <p:cxnSp>
        <p:nvCxnSpPr>
          <p:cNvPr id="418" name="Shape 418"/>
          <p:cNvCxnSpPr/>
          <p:nvPr/>
        </p:nvCxnSpPr>
        <p:spPr>
          <a:xfrm rot="10800000" flipH="1">
            <a:off x="3416275" y="2630704"/>
            <a:ext cx="992400" cy="753000"/>
          </a:xfrm>
          <a:prstGeom prst="straightConnector1">
            <a:avLst/>
          </a:prstGeom>
          <a:noFill/>
          <a:ln w="19050" cap="flat" cmpd="sng">
            <a:solidFill>
              <a:schemeClr val="dk2"/>
            </a:solidFill>
            <a:prstDash val="solid"/>
            <a:round/>
            <a:headEnd type="none" w="med" len="med"/>
            <a:tailEnd type="none" w="med" len="med"/>
          </a:ln>
        </p:spPr>
      </p:cxnSp>
      <p:sp>
        <p:nvSpPr>
          <p:cNvPr id="419" name="Shape 419"/>
          <p:cNvSpPr txBox="1"/>
          <p:nvPr/>
        </p:nvSpPr>
        <p:spPr>
          <a:xfrm>
            <a:off x="5415300" y="1473200"/>
            <a:ext cx="1878000" cy="462000"/>
          </a:xfrm>
          <a:prstGeom prst="rect">
            <a:avLst/>
          </a:prstGeom>
          <a:noFill/>
          <a:ln>
            <a:noFill/>
          </a:ln>
        </p:spPr>
        <p:txBody>
          <a:bodyPr spcFirstLastPara="1" wrap="square" lIns="91425" tIns="91425" rIns="91425" bIns="91425" anchor="t" anchorCtr="0">
            <a:noAutofit/>
          </a:bodyPr>
          <a:lstStyle/>
          <a:p>
            <a:pPr marL="0" marR="0" lvl="0" indent="0" algn="ctr" rtl="0">
              <a:lnSpc>
                <a:spcPct val="200000"/>
              </a:lnSpc>
              <a:spcBef>
                <a:spcPts val="0"/>
              </a:spcBef>
              <a:spcAft>
                <a:spcPts val="0"/>
              </a:spcAft>
              <a:buClr>
                <a:srgbClr val="000000"/>
              </a:buClr>
              <a:buSzPts val="2800"/>
              <a:buFont typeface="Arial"/>
              <a:buNone/>
            </a:pPr>
            <a:r>
              <a:rPr lang="fr" sz="1800">
                <a:solidFill>
                  <a:schemeClr val="dk2"/>
                </a:solidFill>
                <a:latin typeface="Consolas"/>
                <a:ea typeface="Consolas"/>
                <a:cs typeface="Consolas"/>
                <a:sym typeface="Consolas"/>
              </a:rPr>
              <a:t>Fanuc/RS232</a:t>
            </a:r>
            <a:endParaRPr sz="1800">
              <a:solidFill>
                <a:schemeClr val="dk2"/>
              </a:solidFill>
              <a:latin typeface="Consolas"/>
              <a:ea typeface="Consolas"/>
              <a:cs typeface="Consolas"/>
              <a:sym typeface="Consolas"/>
            </a:endParaRPr>
          </a:p>
        </p:txBody>
      </p:sp>
      <p:sp>
        <p:nvSpPr>
          <p:cNvPr id="420" name="Shape 420"/>
          <p:cNvSpPr txBox="1"/>
          <p:nvPr/>
        </p:nvSpPr>
        <p:spPr>
          <a:xfrm>
            <a:off x="5415300" y="2008400"/>
            <a:ext cx="1878000" cy="462000"/>
          </a:xfrm>
          <a:prstGeom prst="rect">
            <a:avLst/>
          </a:prstGeom>
          <a:noFill/>
          <a:ln>
            <a:noFill/>
          </a:ln>
        </p:spPr>
        <p:txBody>
          <a:bodyPr spcFirstLastPara="1" wrap="square" lIns="91425" tIns="91425" rIns="91425" bIns="91425" anchor="t" anchorCtr="0">
            <a:noAutofit/>
          </a:bodyPr>
          <a:lstStyle/>
          <a:p>
            <a:pPr marL="0" marR="0" lvl="0" indent="0" algn="ctr" rtl="0">
              <a:lnSpc>
                <a:spcPct val="200000"/>
              </a:lnSpc>
              <a:spcBef>
                <a:spcPts val="0"/>
              </a:spcBef>
              <a:spcAft>
                <a:spcPts val="0"/>
              </a:spcAft>
              <a:buClr>
                <a:srgbClr val="000000"/>
              </a:buClr>
              <a:buSzPts val="2800"/>
              <a:buFont typeface="Arial"/>
              <a:buNone/>
            </a:pPr>
            <a:r>
              <a:rPr lang="fr" sz="1800">
                <a:solidFill>
                  <a:schemeClr val="dk2"/>
                </a:solidFill>
                <a:latin typeface="Consolas"/>
                <a:ea typeface="Consolas"/>
                <a:cs typeface="Consolas"/>
                <a:sym typeface="Consolas"/>
              </a:rPr>
              <a:t>Fanuc/RJ45</a:t>
            </a:r>
            <a:endParaRPr sz="1800">
              <a:solidFill>
                <a:schemeClr val="dk2"/>
              </a:solidFill>
              <a:latin typeface="Consolas"/>
              <a:ea typeface="Consolas"/>
              <a:cs typeface="Consolas"/>
              <a:sym typeface="Consolas"/>
            </a:endParaRPr>
          </a:p>
        </p:txBody>
      </p:sp>
      <p:sp>
        <p:nvSpPr>
          <p:cNvPr id="421" name="Shape 421"/>
          <p:cNvSpPr txBox="1"/>
          <p:nvPr/>
        </p:nvSpPr>
        <p:spPr>
          <a:xfrm>
            <a:off x="5415300" y="2543600"/>
            <a:ext cx="1878000" cy="462000"/>
          </a:xfrm>
          <a:prstGeom prst="rect">
            <a:avLst/>
          </a:prstGeom>
          <a:noFill/>
          <a:ln>
            <a:noFill/>
          </a:ln>
        </p:spPr>
        <p:txBody>
          <a:bodyPr spcFirstLastPara="1" wrap="square" lIns="91425" tIns="91425" rIns="91425" bIns="91425" anchor="t" anchorCtr="0">
            <a:noAutofit/>
          </a:bodyPr>
          <a:lstStyle/>
          <a:p>
            <a:pPr marL="0" marR="0" lvl="0" indent="0" algn="ctr" rtl="0">
              <a:lnSpc>
                <a:spcPct val="200000"/>
              </a:lnSpc>
              <a:spcBef>
                <a:spcPts val="0"/>
              </a:spcBef>
              <a:spcAft>
                <a:spcPts val="0"/>
              </a:spcAft>
              <a:buClr>
                <a:srgbClr val="000000"/>
              </a:buClr>
              <a:buSzPts val="2800"/>
              <a:buFont typeface="Arial"/>
              <a:buNone/>
            </a:pPr>
            <a:r>
              <a:rPr lang="fr" sz="1800" u="sng">
                <a:solidFill>
                  <a:schemeClr val="hlink"/>
                </a:solidFill>
                <a:latin typeface="Consolas"/>
                <a:ea typeface="Consolas"/>
                <a:cs typeface="Consolas"/>
                <a:sym typeface="Consolas"/>
                <a:hlinkClick r:id="rId3"/>
              </a:rPr>
              <a:t>OpenGL</a:t>
            </a:r>
            <a:endParaRPr sz="1800">
              <a:solidFill>
                <a:schemeClr val="dk2"/>
              </a:solidFill>
              <a:latin typeface="Consolas"/>
              <a:ea typeface="Consolas"/>
              <a:cs typeface="Consolas"/>
              <a:sym typeface="Consolas"/>
            </a:endParaRPr>
          </a:p>
        </p:txBody>
      </p:sp>
      <p:sp>
        <p:nvSpPr>
          <p:cNvPr id="422" name="Shape 422"/>
          <p:cNvSpPr txBox="1"/>
          <p:nvPr/>
        </p:nvSpPr>
        <p:spPr>
          <a:xfrm>
            <a:off x="5415300" y="3159025"/>
            <a:ext cx="1878000" cy="462000"/>
          </a:xfrm>
          <a:prstGeom prst="rect">
            <a:avLst/>
          </a:prstGeom>
          <a:noFill/>
          <a:ln>
            <a:noFill/>
          </a:ln>
        </p:spPr>
        <p:txBody>
          <a:bodyPr spcFirstLastPara="1" wrap="square" lIns="91425" tIns="91425" rIns="91425" bIns="91425" anchor="t" anchorCtr="0">
            <a:noAutofit/>
          </a:bodyPr>
          <a:lstStyle/>
          <a:p>
            <a:pPr marL="0" marR="0" lvl="0" indent="0" algn="ctr" rtl="0">
              <a:lnSpc>
                <a:spcPct val="200000"/>
              </a:lnSpc>
              <a:spcBef>
                <a:spcPts val="0"/>
              </a:spcBef>
              <a:spcAft>
                <a:spcPts val="0"/>
              </a:spcAft>
              <a:buClr>
                <a:srgbClr val="000000"/>
              </a:buClr>
              <a:buSzPts val="2800"/>
              <a:buFont typeface="Arial"/>
              <a:buNone/>
            </a:pPr>
            <a:r>
              <a:rPr lang="fr" sz="1800">
                <a:solidFill>
                  <a:schemeClr val="dk2"/>
                </a:solidFill>
                <a:latin typeface="Consolas"/>
                <a:ea typeface="Consolas"/>
                <a:cs typeface="Consolas"/>
                <a:sym typeface="Consolas"/>
              </a:rPr>
              <a:t>...</a:t>
            </a:r>
            <a:endParaRPr sz="1800">
              <a:solidFill>
                <a:schemeClr val="dk2"/>
              </a:solidFill>
              <a:latin typeface="Consolas"/>
              <a:ea typeface="Consolas"/>
              <a:cs typeface="Consolas"/>
              <a:sym typeface="Consolas"/>
            </a:endParaRPr>
          </a:p>
        </p:txBody>
      </p:sp>
      <p:cxnSp>
        <p:nvCxnSpPr>
          <p:cNvPr id="423" name="Shape 423"/>
          <p:cNvCxnSpPr>
            <a:stCxn id="419" idx="1"/>
          </p:cNvCxnSpPr>
          <p:nvPr/>
        </p:nvCxnSpPr>
        <p:spPr>
          <a:xfrm flipH="1">
            <a:off x="4508400" y="1704200"/>
            <a:ext cx="906900" cy="935700"/>
          </a:xfrm>
          <a:prstGeom prst="straightConnector1">
            <a:avLst/>
          </a:prstGeom>
          <a:noFill/>
          <a:ln w="19050" cap="flat" cmpd="sng">
            <a:solidFill>
              <a:schemeClr val="dk2"/>
            </a:solidFill>
            <a:prstDash val="solid"/>
            <a:round/>
            <a:headEnd type="none" w="med" len="med"/>
            <a:tailEnd type="none" w="med" len="med"/>
          </a:ln>
        </p:spPr>
      </p:cxnSp>
      <p:cxnSp>
        <p:nvCxnSpPr>
          <p:cNvPr id="424" name="Shape 424"/>
          <p:cNvCxnSpPr>
            <a:stCxn id="420" idx="1"/>
          </p:cNvCxnSpPr>
          <p:nvPr/>
        </p:nvCxnSpPr>
        <p:spPr>
          <a:xfrm flipH="1">
            <a:off x="4508400" y="2239400"/>
            <a:ext cx="906900" cy="391200"/>
          </a:xfrm>
          <a:prstGeom prst="straightConnector1">
            <a:avLst/>
          </a:prstGeom>
          <a:noFill/>
          <a:ln w="19050" cap="flat" cmpd="sng">
            <a:solidFill>
              <a:schemeClr val="dk2"/>
            </a:solidFill>
            <a:prstDash val="solid"/>
            <a:round/>
            <a:headEnd type="none" w="med" len="med"/>
            <a:tailEnd type="none" w="med" len="med"/>
          </a:ln>
        </p:spPr>
      </p:cxnSp>
      <p:cxnSp>
        <p:nvCxnSpPr>
          <p:cNvPr id="425" name="Shape 425"/>
          <p:cNvCxnSpPr/>
          <p:nvPr/>
        </p:nvCxnSpPr>
        <p:spPr>
          <a:xfrm rot="10800000">
            <a:off x="4508400" y="2639900"/>
            <a:ext cx="906900" cy="134700"/>
          </a:xfrm>
          <a:prstGeom prst="straightConnector1">
            <a:avLst/>
          </a:prstGeom>
          <a:noFill/>
          <a:ln w="19050" cap="flat" cmpd="sng">
            <a:solidFill>
              <a:schemeClr val="dk2"/>
            </a:solidFill>
            <a:prstDash val="solid"/>
            <a:round/>
            <a:headEnd type="none" w="med" len="med"/>
            <a:tailEnd type="none" w="med" len="med"/>
          </a:ln>
        </p:spPr>
      </p:cxnSp>
      <p:cxnSp>
        <p:nvCxnSpPr>
          <p:cNvPr id="426" name="Shape 426"/>
          <p:cNvCxnSpPr>
            <a:stCxn id="422" idx="1"/>
          </p:cNvCxnSpPr>
          <p:nvPr/>
        </p:nvCxnSpPr>
        <p:spPr>
          <a:xfrm rot="10800000">
            <a:off x="4508400" y="2639725"/>
            <a:ext cx="906900" cy="750300"/>
          </a:xfrm>
          <a:prstGeom prst="straightConnector1">
            <a:avLst/>
          </a:prstGeom>
          <a:noFill/>
          <a:ln w="19050" cap="flat" cmpd="sng">
            <a:solidFill>
              <a:schemeClr val="dk2"/>
            </a:solidFill>
            <a:prstDash val="solid"/>
            <a:round/>
            <a:headEnd type="none" w="med" len="med"/>
            <a:tailEnd type="none" w="med" len="med"/>
          </a:ln>
        </p:spPr>
      </p:cxnSp>
      <p:cxnSp>
        <p:nvCxnSpPr>
          <p:cNvPr id="427" name="Shape 427"/>
          <p:cNvCxnSpPr/>
          <p:nvPr/>
        </p:nvCxnSpPr>
        <p:spPr>
          <a:xfrm>
            <a:off x="4463150" y="1188368"/>
            <a:ext cx="0" cy="3311100"/>
          </a:xfrm>
          <a:prstGeom prst="straightConnector1">
            <a:avLst/>
          </a:prstGeom>
          <a:noFill/>
          <a:ln w="9525" cap="flat" cmpd="sng">
            <a:solidFill>
              <a:srgbClr val="526B8A"/>
            </a:solidFill>
            <a:prstDash val="solid"/>
            <a:round/>
            <a:headEnd type="none" w="med" len="med"/>
            <a:tailEnd type="none" w="med" len="med"/>
          </a:ln>
        </p:spPr>
      </p:cxnSp>
      <p:sp>
        <p:nvSpPr>
          <p:cNvPr id="428" name="Shape 428"/>
          <p:cNvSpPr txBox="1"/>
          <p:nvPr/>
        </p:nvSpPr>
        <p:spPr>
          <a:xfrm>
            <a:off x="1099450" y="4008200"/>
            <a:ext cx="2721300" cy="462000"/>
          </a:xfrm>
          <a:prstGeom prst="rect">
            <a:avLst/>
          </a:prstGeom>
          <a:noFill/>
          <a:ln>
            <a:noFill/>
          </a:ln>
        </p:spPr>
        <p:txBody>
          <a:bodyPr spcFirstLastPara="1" wrap="square" lIns="91425" tIns="91425" rIns="91425" bIns="91425" anchor="t" anchorCtr="0">
            <a:noAutofit/>
          </a:bodyPr>
          <a:lstStyle/>
          <a:p>
            <a:pPr marL="0" marR="0" lvl="0" indent="0" rtl="0">
              <a:lnSpc>
                <a:spcPct val="200000"/>
              </a:lnSpc>
              <a:spcBef>
                <a:spcPts val="0"/>
              </a:spcBef>
              <a:spcAft>
                <a:spcPts val="0"/>
              </a:spcAft>
              <a:buClr>
                <a:srgbClr val="000000"/>
              </a:buClr>
              <a:buSzPts val="2800"/>
              <a:buFont typeface="Arial"/>
              <a:buNone/>
            </a:pPr>
            <a:r>
              <a:rPr lang="fr" sz="2100">
                <a:solidFill>
                  <a:srgbClr val="526B8A"/>
                </a:solidFill>
                <a:latin typeface="Consolas"/>
                <a:ea typeface="Consolas"/>
                <a:cs typeface="Consolas"/>
                <a:sym typeface="Consolas"/>
              </a:rPr>
              <a:t>Entrée (visiteur)</a:t>
            </a:r>
            <a:endParaRPr sz="2100">
              <a:solidFill>
                <a:srgbClr val="526B8A"/>
              </a:solidFill>
              <a:latin typeface="Consolas"/>
              <a:ea typeface="Consolas"/>
              <a:cs typeface="Consolas"/>
              <a:sym typeface="Consolas"/>
            </a:endParaRPr>
          </a:p>
        </p:txBody>
      </p:sp>
      <p:sp>
        <p:nvSpPr>
          <p:cNvPr id="429" name="Shape 429"/>
          <p:cNvSpPr txBox="1"/>
          <p:nvPr/>
        </p:nvSpPr>
        <p:spPr>
          <a:xfrm>
            <a:off x="5161200" y="4008200"/>
            <a:ext cx="2536800" cy="462000"/>
          </a:xfrm>
          <a:prstGeom prst="rect">
            <a:avLst/>
          </a:prstGeom>
          <a:noFill/>
          <a:ln>
            <a:noFill/>
          </a:ln>
        </p:spPr>
        <p:txBody>
          <a:bodyPr spcFirstLastPara="1" wrap="square" lIns="91425" tIns="91425" rIns="91425" bIns="91425" anchor="t" anchorCtr="0">
            <a:noAutofit/>
          </a:bodyPr>
          <a:lstStyle/>
          <a:p>
            <a:pPr marL="0" marR="0" lvl="0" indent="0" rtl="0">
              <a:lnSpc>
                <a:spcPct val="200000"/>
              </a:lnSpc>
              <a:spcBef>
                <a:spcPts val="0"/>
              </a:spcBef>
              <a:spcAft>
                <a:spcPts val="0"/>
              </a:spcAft>
              <a:buClr>
                <a:srgbClr val="000000"/>
              </a:buClr>
              <a:buSzPts val="2800"/>
              <a:buFont typeface="Arial"/>
              <a:buNone/>
            </a:pPr>
            <a:r>
              <a:rPr lang="fr" sz="2100">
                <a:solidFill>
                  <a:srgbClr val="526B8A"/>
                </a:solidFill>
                <a:latin typeface="Consolas"/>
                <a:ea typeface="Consolas"/>
                <a:cs typeface="Consolas"/>
                <a:sym typeface="Consolas"/>
              </a:rPr>
              <a:t>Sortie (machine)</a:t>
            </a:r>
            <a:endParaRPr sz="2100">
              <a:solidFill>
                <a:srgbClr val="526B8A"/>
              </a:solidFill>
              <a:latin typeface="Consolas"/>
              <a:ea typeface="Consolas"/>
              <a:cs typeface="Consolas"/>
              <a:sym typeface="Consolas"/>
            </a:endParaRPr>
          </a:p>
        </p:txBody>
      </p:sp>
      <p:sp>
        <p:nvSpPr>
          <p:cNvPr id="430" name="Shape 430"/>
          <p:cNvSpPr/>
          <p:nvPr/>
        </p:nvSpPr>
        <p:spPr>
          <a:xfrm>
            <a:off x="7239000" y="1440488"/>
            <a:ext cx="145200" cy="1032900"/>
          </a:xfrm>
          <a:prstGeom prst="rightBrace">
            <a:avLst>
              <a:gd name="adj1" fmla="val 8333"/>
              <a:gd name="adj2" fmla="val 50000"/>
            </a:avLst>
          </a:prstGeom>
          <a:noFill/>
          <a:ln w="19050" cap="flat" cmpd="sng">
            <a:solidFill>
              <a:srgbClr val="526B8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1" name="Shape 431"/>
          <p:cNvSpPr/>
          <p:nvPr/>
        </p:nvSpPr>
        <p:spPr>
          <a:xfrm>
            <a:off x="7239000" y="2543600"/>
            <a:ext cx="145200" cy="462000"/>
          </a:xfrm>
          <a:prstGeom prst="rightBrace">
            <a:avLst>
              <a:gd name="adj1" fmla="val 8333"/>
              <a:gd name="adj2" fmla="val 50000"/>
            </a:avLst>
          </a:prstGeom>
          <a:noFill/>
          <a:ln w="19050" cap="flat" cmpd="sng">
            <a:solidFill>
              <a:srgbClr val="526B8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2" name="Shape 432"/>
          <p:cNvSpPr txBox="1"/>
          <p:nvPr/>
        </p:nvSpPr>
        <p:spPr>
          <a:xfrm>
            <a:off x="7467146" y="1724004"/>
            <a:ext cx="1422900" cy="462000"/>
          </a:xfrm>
          <a:prstGeom prst="rect">
            <a:avLst/>
          </a:prstGeom>
          <a:noFill/>
          <a:ln>
            <a:noFill/>
          </a:ln>
        </p:spPr>
        <p:txBody>
          <a:bodyPr spcFirstLastPara="1" wrap="square" lIns="91425" tIns="91425" rIns="91425" bIns="91425" anchor="t" anchorCtr="0">
            <a:noAutofit/>
          </a:bodyPr>
          <a:lstStyle/>
          <a:p>
            <a:pPr marL="0" marR="0" lvl="0" indent="0" rtl="0">
              <a:lnSpc>
                <a:spcPct val="200000"/>
              </a:lnSpc>
              <a:spcBef>
                <a:spcPts val="0"/>
              </a:spcBef>
              <a:spcAft>
                <a:spcPts val="0"/>
              </a:spcAft>
              <a:buClr>
                <a:srgbClr val="000000"/>
              </a:buClr>
              <a:buSzPts val="2800"/>
              <a:buFont typeface="Arial"/>
              <a:buNone/>
            </a:pPr>
            <a:r>
              <a:rPr lang="fr" sz="1600">
                <a:solidFill>
                  <a:srgbClr val="526B8A"/>
                </a:solidFill>
                <a:latin typeface="Consolas"/>
                <a:ea typeface="Consolas"/>
                <a:cs typeface="Consolas"/>
                <a:sym typeface="Consolas"/>
              </a:rPr>
              <a:t>Réelle</a:t>
            </a:r>
            <a:endParaRPr sz="1600">
              <a:solidFill>
                <a:srgbClr val="526B8A"/>
              </a:solidFill>
              <a:latin typeface="Consolas"/>
              <a:ea typeface="Consolas"/>
              <a:cs typeface="Consolas"/>
              <a:sym typeface="Consolas"/>
            </a:endParaRPr>
          </a:p>
        </p:txBody>
      </p:sp>
      <p:sp>
        <p:nvSpPr>
          <p:cNvPr id="433" name="Shape 433"/>
          <p:cNvSpPr txBox="1"/>
          <p:nvPr/>
        </p:nvSpPr>
        <p:spPr>
          <a:xfrm>
            <a:off x="7467146" y="2540432"/>
            <a:ext cx="1422900" cy="462000"/>
          </a:xfrm>
          <a:prstGeom prst="rect">
            <a:avLst/>
          </a:prstGeom>
          <a:noFill/>
          <a:ln>
            <a:noFill/>
          </a:ln>
        </p:spPr>
        <p:txBody>
          <a:bodyPr spcFirstLastPara="1" wrap="square" lIns="91425" tIns="91425" rIns="91425" bIns="91425" anchor="t" anchorCtr="0">
            <a:noAutofit/>
          </a:bodyPr>
          <a:lstStyle/>
          <a:p>
            <a:pPr marL="0" marR="0" lvl="0" indent="0" rtl="0">
              <a:lnSpc>
                <a:spcPct val="200000"/>
              </a:lnSpc>
              <a:spcBef>
                <a:spcPts val="0"/>
              </a:spcBef>
              <a:spcAft>
                <a:spcPts val="0"/>
              </a:spcAft>
              <a:buClr>
                <a:srgbClr val="000000"/>
              </a:buClr>
              <a:buSzPts val="2800"/>
              <a:buFont typeface="Arial"/>
              <a:buNone/>
            </a:pPr>
            <a:r>
              <a:rPr lang="fr" sz="1600">
                <a:solidFill>
                  <a:srgbClr val="526B8A"/>
                </a:solidFill>
                <a:latin typeface="Consolas"/>
                <a:ea typeface="Consolas"/>
                <a:cs typeface="Consolas"/>
                <a:sym typeface="Consolas"/>
              </a:rPr>
              <a:t>Virtuelle</a:t>
            </a:r>
            <a:endParaRPr sz="1600">
              <a:solidFill>
                <a:srgbClr val="526B8A"/>
              </a:solidFill>
              <a:latin typeface="Consolas"/>
              <a:ea typeface="Consolas"/>
              <a:cs typeface="Consolas"/>
              <a:sym typeface="Consolas"/>
            </a:endParaRPr>
          </a:p>
        </p:txBody>
      </p:sp>
    </p:spTree>
    <p:extLst>
      <p:ext uri="{BB962C8B-B14F-4D97-AF65-F5344CB8AC3E}">
        <p14:creationId xmlns:p14="http://schemas.microsoft.com/office/powerpoint/2010/main" val="973621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Shape 328"/>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1"/>
              </a:buClr>
              <a:buSzPts val="1400"/>
              <a:buNone/>
            </a:pPr>
            <a:endParaRPr lang="fr" sz="1200" b="0" i="0" u="none" strike="noStrike" cap="none" dirty="0" smtClean="0">
              <a:solidFill>
                <a:schemeClr val="dk1"/>
              </a:solidFill>
              <a:ea typeface="Economica"/>
              <a:sym typeface="Economica"/>
            </a:endParaRPr>
          </a:p>
          <a:p>
            <a:pPr marL="139700" marR="0" lvl="0" indent="0" algn="l" rtl="0">
              <a:lnSpc>
                <a:spcPct val="115000"/>
              </a:lnSpc>
              <a:spcBef>
                <a:spcPts val="0"/>
              </a:spcBef>
              <a:spcAft>
                <a:spcPts val="0"/>
              </a:spcAft>
              <a:buClr>
                <a:schemeClr val="dk1"/>
              </a:buClr>
              <a:buSzPts val="1400"/>
              <a:buNone/>
            </a:pPr>
            <a:r>
              <a:rPr lang="fr" sz="1200" dirty="0">
                <a:solidFill>
                  <a:schemeClr val="dk1"/>
                </a:solidFill>
                <a:ea typeface="Economica"/>
                <a:sym typeface="Economica"/>
              </a:rPr>
              <a:t>	</a:t>
            </a:r>
            <a:r>
              <a:rPr lang="fr" sz="1200" b="0" i="0" u="none" strike="noStrike" cap="none" dirty="0" smtClean="0">
                <a:solidFill>
                  <a:schemeClr val="dk1"/>
                </a:solidFill>
                <a:ea typeface="Economica"/>
                <a:sym typeface="Economica"/>
              </a:rPr>
              <a:t>Etat </a:t>
            </a:r>
            <a:r>
              <a:rPr lang="fr" sz="1200" b="0" i="0" u="none" strike="noStrike" cap="none" dirty="0">
                <a:solidFill>
                  <a:schemeClr val="dk1"/>
                </a:solidFill>
                <a:ea typeface="Economica"/>
                <a:sym typeface="Economica"/>
              </a:rPr>
              <a:t>d’avancement du projet :</a:t>
            </a:r>
            <a:endParaRPr sz="1200" b="0" i="0" u="none" strike="noStrike" cap="none" dirty="0">
              <a:solidFill>
                <a:schemeClr val="dk1"/>
              </a:solidFill>
              <a:ea typeface="Economica"/>
              <a:sym typeface="Economica"/>
            </a:endParaRPr>
          </a:p>
        </p:txBody>
      </p:sp>
      <p:sp>
        <p:nvSpPr>
          <p:cNvPr id="330" name="Shape 330"/>
          <p:cNvSpPr txBox="1"/>
          <p:nvPr/>
        </p:nvSpPr>
        <p:spPr>
          <a:xfrm>
            <a:off x="1006238" y="1391334"/>
            <a:ext cx="6897300" cy="320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Economica"/>
              <a:buNone/>
            </a:pPr>
            <a:r>
              <a:rPr lang="fr" sz="1400" b="1" i="0" u="none" strike="noStrike" cap="none" dirty="0">
                <a:solidFill>
                  <a:srgbClr val="000000"/>
                </a:solidFill>
                <a:latin typeface="Economica"/>
                <a:ea typeface="Economica"/>
                <a:cs typeface="Economica"/>
                <a:sym typeface="Economica"/>
              </a:rPr>
              <a:t>Phase de création du projet</a:t>
            </a:r>
            <a:endParaRPr sz="1400" b="1" i="0" u="none" strike="noStrike" cap="none" dirty="0">
              <a:solidFill>
                <a:srgbClr val="000000"/>
              </a:solidFill>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Economica"/>
              <a:buNone/>
            </a:pPr>
            <a:r>
              <a:rPr lang="fr" sz="1400" b="1" i="0" u="none" strike="noStrike" cap="none" dirty="0">
                <a:solidFill>
                  <a:srgbClr val="000000"/>
                </a:solidFill>
                <a:latin typeface="Economica"/>
                <a:ea typeface="Economica"/>
                <a:cs typeface="Economica"/>
                <a:sym typeface="Economica"/>
              </a:rPr>
              <a:t>Phase de planification</a:t>
            </a:r>
            <a:endParaRPr sz="1400" b="1" i="0" u="none" strike="noStrike" cap="none" dirty="0">
              <a:solidFill>
                <a:srgbClr val="000000"/>
              </a:solidFill>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Economica"/>
              <a:buNone/>
            </a:pPr>
            <a:r>
              <a:rPr lang="fr" sz="1400" b="1" i="0" u="none" strike="noStrike" cap="none" dirty="0">
                <a:solidFill>
                  <a:srgbClr val="000000"/>
                </a:solidFill>
                <a:latin typeface="Economica"/>
                <a:ea typeface="Economica"/>
                <a:cs typeface="Economica"/>
                <a:sym typeface="Economica"/>
              </a:rPr>
              <a:t>Phase d’exécution amorcée</a:t>
            </a:r>
            <a:endParaRPr sz="1400" b="1" i="0" u="none" strike="noStrike" cap="none" dirty="0">
              <a:solidFill>
                <a:srgbClr val="000000"/>
              </a:solidFill>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Economica"/>
              <a:buNone/>
            </a:pPr>
            <a:r>
              <a:rPr lang="fr" sz="1400" b="1" i="0" u="none" strike="noStrike" cap="none" dirty="0">
                <a:solidFill>
                  <a:srgbClr val="000000"/>
                </a:solidFill>
                <a:latin typeface="Economica"/>
                <a:ea typeface="Economica"/>
                <a:cs typeface="Economica"/>
                <a:sym typeface="Economica"/>
              </a:rPr>
              <a:t>Livrables terminés : </a:t>
            </a:r>
            <a:r>
              <a:rPr lang="fr" b="1" dirty="0">
                <a:latin typeface="Economica"/>
                <a:ea typeface="Economica"/>
                <a:cs typeface="Economica"/>
                <a:sym typeface="Economica"/>
              </a:rPr>
              <a:t>Editeur, Parseur et Coloration syntaxique, Interface de diagnostic </a:t>
            </a:r>
            <a:endParaRPr b="1" dirty="0">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Economica"/>
              <a:buNone/>
            </a:pPr>
            <a:endParaRPr b="1" dirty="0">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Economica"/>
              <a:buNone/>
            </a:pPr>
            <a:r>
              <a:rPr lang="fr" b="1" dirty="0">
                <a:latin typeface="Economica"/>
                <a:ea typeface="Economica"/>
                <a:cs typeface="Economica"/>
                <a:sym typeface="Economica"/>
              </a:rPr>
              <a:t>Livrables à continuer : Interpréteur, Base de données ( matériaux, conditions de coupe …)</a:t>
            </a:r>
            <a:endParaRPr b="1" dirty="0">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Arial"/>
              <a:buNone/>
            </a:pPr>
            <a:endParaRPr b="1" dirty="0">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Arial"/>
              <a:buNone/>
            </a:pPr>
            <a:r>
              <a:rPr lang="fr" b="1" dirty="0">
                <a:latin typeface="Economica"/>
                <a:ea typeface="Economica"/>
                <a:cs typeface="Economica"/>
                <a:sym typeface="Economica"/>
              </a:rPr>
              <a:t>Intégration partielle de la base de données au programme</a:t>
            </a:r>
            <a:endParaRPr sz="1400" b="1" i="0" u="none" strike="noStrike" cap="none" dirty="0">
              <a:solidFill>
                <a:srgbClr val="000000"/>
              </a:solidFill>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Economica"/>
              <a:buNone/>
            </a:pPr>
            <a:endParaRPr b="1" dirty="0">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Economica"/>
              <a:buNone/>
            </a:pPr>
            <a:endParaRPr b="1" dirty="0">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Economica"/>
              <a:buNone/>
            </a:pPr>
            <a:r>
              <a:rPr lang="fr" sz="1400" b="1" i="0" u="none" strike="noStrike" cap="none" dirty="0">
                <a:solidFill>
                  <a:srgbClr val="000000"/>
                </a:solidFill>
                <a:latin typeface="Economica"/>
                <a:ea typeface="Economica"/>
                <a:cs typeface="Economica"/>
                <a:sym typeface="Economica"/>
              </a:rPr>
              <a:t>Phase de tests du prog</a:t>
            </a:r>
            <a:r>
              <a:rPr lang="fr" b="1" dirty="0">
                <a:latin typeface="Economica"/>
                <a:ea typeface="Economica"/>
                <a:cs typeface="Economica"/>
                <a:sym typeface="Economica"/>
              </a:rPr>
              <a:t>ramme ( modèle simple )</a:t>
            </a:r>
            <a:endParaRPr sz="1400" b="1" i="0" u="none" strike="noStrike" cap="none" dirty="0">
              <a:solidFill>
                <a:srgbClr val="000000"/>
              </a:solidFill>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Economica"/>
              <a:buNone/>
            </a:pPr>
            <a:endParaRPr b="1" dirty="0">
              <a:latin typeface="Economica"/>
              <a:ea typeface="Economica"/>
              <a:cs typeface="Economica"/>
              <a:sym typeface="Economica"/>
            </a:endParaRPr>
          </a:p>
          <a:p>
            <a:pPr marL="0" marR="0" lvl="0" indent="0" algn="l" rtl="0">
              <a:lnSpc>
                <a:spcPct val="100000"/>
              </a:lnSpc>
              <a:spcBef>
                <a:spcPts val="0"/>
              </a:spcBef>
              <a:spcAft>
                <a:spcPts val="0"/>
              </a:spcAft>
              <a:buClr>
                <a:srgbClr val="000000"/>
              </a:buClr>
              <a:buSzPts val="1400"/>
              <a:buFont typeface="Economica"/>
              <a:buNone/>
            </a:pPr>
            <a:endParaRPr sz="1400" b="1" i="0" u="none" strike="noStrike" cap="none" dirty="0">
              <a:solidFill>
                <a:srgbClr val="000000"/>
              </a:solidFill>
              <a:latin typeface="Economica"/>
              <a:ea typeface="Economica"/>
              <a:cs typeface="Economica"/>
              <a:sym typeface="Economica"/>
            </a:endParaRPr>
          </a:p>
        </p:txBody>
      </p:sp>
      <p:pic>
        <p:nvPicPr>
          <p:cNvPr id="331" name="Shape 331"/>
          <p:cNvPicPr preferRelativeResize="0"/>
          <p:nvPr/>
        </p:nvPicPr>
        <p:blipFill rotWithShape="1">
          <a:blip r:embed="rId3">
            <a:alphaModFix/>
          </a:blip>
          <a:srcRect/>
          <a:stretch/>
        </p:blipFill>
        <p:spPr>
          <a:xfrm>
            <a:off x="6827213" y="789125"/>
            <a:ext cx="2152650" cy="2124075"/>
          </a:xfrm>
          <a:prstGeom prst="rect">
            <a:avLst/>
          </a:prstGeom>
          <a:noFill/>
          <a:ln>
            <a:noFill/>
          </a:ln>
        </p:spPr>
      </p:pic>
      <p:pic>
        <p:nvPicPr>
          <p:cNvPr id="332" name="Shape 332"/>
          <p:cNvPicPr preferRelativeResize="0"/>
          <p:nvPr/>
        </p:nvPicPr>
        <p:blipFill rotWithShape="1">
          <a:blip r:embed="rId4">
            <a:alphaModFix/>
          </a:blip>
          <a:srcRect/>
          <a:stretch/>
        </p:blipFill>
        <p:spPr>
          <a:xfrm>
            <a:off x="695825" y="1905246"/>
            <a:ext cx="223550" cy="223550"/>
          </a:xfrm>
          <a:prstGeom prst="rect">
            <a:avLst/>
          </a:prstGeom>
          <a:noFill/>
          <a:ln>
            <a:noFill/>
          </a:ln>
        </p:spPr>
      </p:pic>
      <p:pic>
        <p:nvPicPr>
          <p:cNvPr id="333" name="Shape 333"/>
          <p:cNvPicPr preferRelativeResize="0"/>
          <p:nvPr/>
        </p:nvPicPr>
        <p:blipFill rotWithShape="1">
          <a:blip r:embed="rId4">
            <a:alphaModFix/>
          </a:blip>
          <a:srcRect/>
          <a:stretch/>
        </p:blipFill>
        <p:spPr>
          <a:xfrm>
            <a:off x="695825" y="1470396"/>
            <a:ext cx="223550" cy="223550"/>
          </a:xfrm>
          <a:prstGeom prst="rect">
            <a:avLst/>
          </a:prstGeom>
          <a:noFill/>
          <a:ln>
            <a:noFill/>
          </a:ln>
        </p:spPr>
      </p:pic>
      <p:pic>
        <p:nvPicPr>
          <p:cNvPr id="334" name="Shape 334"/>
          <p:cNvPicPr preferRelativeResize="0"/>
          <p:nvPr/>
        </p:nvPicPr>
        <p:blipFill rotWithShape="1">
          <a:blip r:embed="rId4">
            <a:alphaModFix/>
          </a:blip>
          <a:srcRect/>
          <a:stretch/>
        </p:blipFill>
        <p:spPr>
          <a:xfrm>
            <a:off x="695825" y="2340096"/>
            <a:ext cx="223550" cy="223550"/>
          </a:xfrm>
          <a:prstGeom prst="rect">
            <a:avLst/>
          </a:prstGeom>
          <a:noFill/>
          <a:ln>
            <a:noFill/>
          </a:ln>
        </p:spPr>
      </p:pic>
      <p:pic>
        <p:nvPicPr>
          <p:cNvPr id="335" name="Shape 335"/>
          <p:cNvPicPr preferRelativeResize="0"/>
          <p:nvPr/>
        </p:nvPicPr>
        <p:blipFill rotWithShape="1">
          <a:blip r:embed="rId5">
            <a:alphaModFix/>
          </a:blip>
          <a:srcRect/>
          <a:stretch/>
        </p:blipFill>
        <p:spPr>
          <a:xfrm>
            <a:off x="695825" y="3162921"/>
            <a:ext cx="223550" cy="223550"/>
          </a:xfrm>
          <a:prstGeom prst="rect">
            <a:avLst/>
          </a:prstGeom>
          <a:noFill/>
          <a:ln>
            <a:noFill/>
          </a:ln>
        </p:spPr>
      </p:pic>
      <p:pic>
        <p:nvPicPr>
          <p:cNvPr id="336" name="Shape 336"/>
          <p:cNvPicPr preferRelativeResize="0"/>
          <p:nvPr/>
        </p:nvPicPr>
        <p:blipFill rotWithShape="1">
          <a:blip r:embed="rId4">
            <a:alphaModFix/>
          </a:blip>
          <a:srcRect/>
          <a:stretch/>
        </p:blipFill>
        <p:spPr>
          <a:xfrm>
            <a:off x="695825" y="2728071"/>
            <a:ext cx="223550" cy="223550"/>
          </a:xfrm>
          <a:prstGeom prst="rect">
            <a:avLst/>
          </a:prstGeom>
          <a:noFill/>
          <a:ln>
            <a:noFill/>
          </a:ln>
        </p:spPr>
      </p:pic>
      <p:pic>
        <p:nvPicPr>
          <p:cNvPr id="337" name="Shape 337"/>
          <p:cNvPicPr preferRelativeResize="0"/>
          <p:nvPr/>
        </p:nvPicPr>
        <p:blipFill rotWithShape="1">
          <a:blip r:embed="rId4">
            <a:alphaModFix/>
          </a:blip>
          <a:srcRect/>
          <a:stretch/>
        </p:blipFill>
        <p:spPr>
          <a:xfrm>
            <a:off x="695825" y="4168121"/>
            <a:ext cx="223550" cy="223550"/>
          </a:xfrm>
          <a:prstGeom prst="rect">
            <a:avLst/>
          </a:prstGeom>
          <a:noFill/>
          <a:ln>
            <a:noFill/>
          </a:ln>
        </p:spPr>
      </p:pic>
      <p:pic>
        <p:nvPicPr>
          <p:cNvPr id="338" name="Shape 338"/>
          <p:cNvPicPr preferRelativeResize="0"/>
          <p:nvPr/>
        </p:nvPicPr>
        <p:blipFill rotWithShape="1">
          <a:blip r:embed="rId4">
            <a:alphaModFix/>
          </a:blip>
          <a:srcRect/>
          <a:stretch/>
        </p:blipFill>
        <p:spPr>
          <a:xfrm>
            <a:off x="695825" y="3597771"/>
            <a:ext cx="223550" cy="223550"/>
          </a:xfrm>
          <a:prstGeom prst="rect">
            <a:avLst/>
          </a:prstGeom>
          <a:noFill/>
          <a:ln>
            <a:noFill/>
          </a:ln>
        </p:spPr>
      </p:pic>
      <p:sp>
        <p:nvSpPr>
          <p:cNvPr id="15" name="Shape 215"/>
          <p:cNvSpPr txBox="1"/>
          <p:nvPr/>
        </p:nvSpPr>
        <p:spPr>
          <a:xfrm>
            <a:off x="394577" y="216425"/>
            <a:ext cx="7913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28650" indent="-514350">
              <a:lnSpc>
                <a:spcPct val="115000"/>
              </a:lnSpc>
              <a:buClr>
                <a:srgbClr val="526B8A"/>
              </a:buClr>
              <a:buSzPts val="1800"/>
              <a:buFont typeface="+mj-lt"/>
              <a:buAutoNum type="romanUcPeriod" startAt="2"/>
              <a:defRPr sz="2000">
                <a:solidFill>
                  <a:srgbClr val="526B8A"/>
                </a:solidFill>
                <a:latin typeface="Consolas" panose="020B0609020204030204" pitchFamily="49" charset="0"/>
                <a:cs typeface="Consolas" panose="020B0609020204030204" pitchFamily="49" charset="0"/>
              </a:defRPr>
            </a:lvl1pPr>
          </a:lstStyle>
          <a:p>
            <a:pPr>
              <a:buFont typeface="+mj-lt"/>
              <a:buAutoNum type="romanUcPeriod" startAt="3"/>
            </a:pPr>
            <a:r>
              <a:rPr lang="fr-FR" dirty="0" smtClean="0"/>
              <a:t>Conclusion</a:t>
            </a:r>
            <a:endParaRPr lang="fr-FR" dirty="0"/>
          </a:p>
        </p:txBody>
      </p:sp>
      <p:sp>
        <p:nvSpPr>
          <p:cNvPr id="5" name="Espace réservé du numéro de diapositive 4"/>
          <p:cNvSpPr>
            <a:spLocks noGrp="1"/>
          </p:cNvSpPr>
          <p:nvPr>
            <p:ph type="sldNum" idx="12"/>
          </p:nvPr>
        </p:nvSpPr>
        <p:spPr/>
        <p:txBody>
          <a:bodyPr/>
          <a:lstStyle/>
          <a:p>
            <a:fld id="{00000000-1234-1234-1234-123412341234}" type="slidenum">
              <a:rPr lang="fr-FR" smtClean="0"/>
              <a:pPr/>
              <a:t>28</a:t>
            </a:fld>
            <a:endParaRPr lang="fr-F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1602377" y="2016287"/>
            <a:ext cx="5590098" cy="551066"/>
          </a:xfrm>
          <a:prstGeom prst="rect">
            <a:avLst/>
          </a:prstGeom>
          <a:noFill/>
          <a:ln>
            <a:noFill/>
          </a:ln>
        </p:spPr>
        <p:txBody>
          <a:bodyPr spcFirstLastPara="1" wrap="square" lIns="91425" tIns="91425" rIns="91425" bIns="91425" anchor="t" anchorCtr="0">
            <a:noAutofit/>
          </a:bodyPr>
          <a:lstStyle/>
          <a:p>
            <a:pPr marL="114300" marR="0" lvl="0" indent="0" algn="l" rtl="0">
              <a:lnSpc>
                <a:spcPct val="115000"/>
              </a:lnSpc>
              <a:spcBef>
                <a:spcPts val="0"/>
              </a:spcBef>
              <a:spcAft>
                <a:spcPts val="0"/>
              </a:spcAft>
              <a:buClr>
                <a:schemeClr val="dk1"/>
              </a:buClr>
              <a:buSzPts val="1800"/>
              <a:buFont typeface="Open Sans"/>
              <a:buNone/>
            </a:pPr>
            <a:r>
              <a:rPr lang="fr" sz="2800" b="0" i="0" u="none" strike="noStrike" cap="none" dirty="0">
                <a:solidFill>
                  <a:srgbClr val="526B8A"/>
                </a:solidFill>
                <a:ea typeface="Economica"/>
                <a:sym typeface="Economica"/>
              </a:rPr>
              <a:t>Merci de votre attention ☺</a:t>
            </a:r>
            <a:endParaRPr sz="2800" b="0" i="0" u="none" strike="noStrike" cap="none" dirty="0">
              <a:solidFill>
                <a:srgbClr val="526B8A"/>
              </a:solidFill>
              <a:ea typeface="Economica"/>
              <a:sym typeface="Economica"/>
            </a:endParaRPr>
          </a:p>
        </p:txBody>
      </p:sp>
      <p:sp>
        <p:nvSpPr>
          <p:cNvPr id="345" name="Shape 345"/>
          <p:cNvSpPr txBox="1"/>
          <p:nvPr/>
        </p:nvSpPr>
        <p:spPr>
          <a:xfrm>
            <a:off x="3201921" y="2567353"/>
            <a:ext cx="2110307" cy="594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Economica"/>
              <a:buNone/>
            </a:pPr>
            <a:r>
              <a:rPr lang="fr" sz="1100" b="0" i="0" u="none" strike="noStrike" cap="none" dirty="0">
                <a:solidFill>
                  <a:srgbClr val="526B8A"/>
                </a:solidFill>
                <a:latin typeface="Consolas" panose="020B0609020204030204" pitchFamily="49" charset="0"/>
                <a:ea typeface="Economica"/>
                <a:cs typeface="Consolas" panose="020B0609020204030204" pitchFamily="49" charset="0"/>
                <a:sym typeface="Economica"/>
              </a:rPr>
              <a:t>Sbitri Youssra</a:t>
            </a:r>
            <a:endParaRPr sz="1100" b="0" i="0" u="none" strike="noStrike" cap="none" dirty="0">
              <a:solidFill>
                <a:srgbClr val="526B8A"/>
              </a:solidFill>
              <a:latin typeface="Consolas" panose="020B0609020204030204" pitchFamily="49" charset="0"/>
              <a:ea typeface="Economica"/>
              <a:cs typeface="Consolas" panose="020B0609020204030204" pitchFamily="49" charset="0"/>
              <a:sym typeface="Economica"/>
            </a:endParaRPr>
          </a:p>
          <a:p>
            <a:pPr marL="0" marR="0" lvl="0" indent="0" algn="ctr" rtl="0">
              <a:lnSpc>
                <a:spcPct val="100000"/>
              </a:lnSpc>
              <a:spcBef>
                <a:spcPts val="0"/>
              </a:spcBef>
              <a:spcAft>
                <a:spcPts val="0"/>
              </a:spcAft>
              <a:buClr>
                <a:srgbClr val="000000"/>
              </a:buClr>
              <a:buSzPts val="1100"/>
              <a:buFont typeface="Economica"/>
              <a:buNone/>
            </a:pPr>
            <a:r>
              <a:rPr lang="fr" sz="1100" b="0" i="0" u="none" strike="noStrike" cap="none" dirty="0">
                <a:solidFill>
                  <a:srgbClr val="526B8A"/>
                </a:solidFill>
                <a:latin typeface="Consolas" panose="020B0609020204030204" pitchFamily="49" charset="0"/>
                <a:ea typeface="Economica"/>
                <a:cs typeface="Consolas" panose="020B0609020204030204" pitchFamily="49" charset="0"/>
                <a:sym typeface="Economica"/>
              </a:rPr>
              <a:t>Pliya Tatiana</a:t>
            </a:r>
            <a:endParaRPr sz="1100" b="0" i="0" u="none" strike="noStrike" cap="none" dirty="0">
              <a:solidFill>
                <a:srgbClr val="526B8A"/>
              </a:solidFill>
              <a:latin typeface="Consolas" panose="020B0609020204030204" pitchFamily="49" charset="0"/>
              <a:ea typeface="Economica"/>
              <a:cs typeface="Consolas" panose="020B0609020204030204" pitchFamily="49" charset="0"/>
              <a:sym typeface="Economica"/>
            </a:endParaRPr>
          </a:p>
          <a:p>
            <a:pPr marL="0" marR="0" lvl="0" indent="0" algn="ctr" rtl="0">
              <a:lnSpc>
                <a:spcPct val="100000"/>
              </a:lnSpc>
              <a:spcBef>
                <a:spcPts val="0"/>
              </a:spcBef>
              <a:spcAft>
                <a:spcPts val="0"/>
              </a:spcAft>
              <a:buClr>
                <a:srgbClr val="000000"/>
              </a:buClr>
              <a:buSzPts val="1100"/>
              <a:buFont typeface="Economica"/>
              <a:buNone/>
            </a:pPr>
            <a:r>
              <a:rPr lang="fr" sz="1100" b="0" i="0" u="none" strike="noStrike" cap="none" dirty="0">
                <a:solidFill>
                  <a:srgbClr val="526B8A"/>
                </a:solidFill>
                <a:latin typeface="Consolas" panose="020B0609020204030204" pitchFamily="49" charset="0"/>
                <a:ea typeface="Economica"/>
                <a:cs typeface="Consolas" panose="020B0609020204030204" pitchFamily="49" charset="0"/>
                <a:sym typeface="Economica"/>
              </a:rPr>
              <a:t>Tétar Adrien</a:t>
            </a:r>
            <a:endParaRPr sz="1100" b="0" i="0" u="none" strike="noStrike" cap="none" dirty="0">
              <a:solidFill>
                <a:srgbClr val="526B8A"/>
              </a:solidFill>
              <a:latin typeface="Consolas" panose="020B0609020204030204" pitchFamily="49" charset="0"/>
              <a:ea typeface="Economica"/>
              <a:cs typeface="Consolas" panose="020B0609020204030204" pitchFamily="49" charset="0"/>
              <a:sym typeface="Economica"/>
            </a:endParaRPr>
          </a:p>
        </p:txBody>
      </p:sp>
      <p:sp>
        <p:nvSpPr>
          <p:cNvPr id="3" name="Espace réservé du numéro de diapositive 2"/>
          <p:cNvSpPr>
            <a:spLocks noGrp="1"/>
          </p:cNvSpPr>
          <p:nvPr>
            <p:ph type="sldNum" idx="12"/>
          </p:nvPr>
        </p:nvSpPr>
        <p:spPr/>
        <p:txBody>
          <a:bodyPr/>
          <a:lstStyle/>
          <a:p>
            <a:fld id="{00000000-1234-1234-1234-123412341234}" type="slidenum">
              <a:rPr lang="fr-FR" smtClean="0"/>
              <a:pPr/>
              <a:t>29</a:t>
            </a:fld>
            <a:endParaRPr lang="fr-F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Shape 67"/>
          <p:cNvPicPr preferRelativeResize="0"/>
          <p:nvPr/>
        </p:nvPicPr>
        <p:blipFill>
          <a:blip r:embed="rId3">
            <a:alphaModFix/>
          </a:blip>
          <a:stretch>
            <a:fillRect/>
          </a:stretch>
        </p:blipFill>
        <p:spPr>
          <a:xfrm>
            <a:off x="311700" y="3862800"/>
            <a:ext cx="7992850" cy="752425"/>
          </a:xfrm>
          <a:prstGeom prst="rect">
            <a:avLst/>
          </a:prstGeom>
          <a:noFill/>
          <a:ln>
            <a:noFill/>
          </a:ln>
        </p:spPr>
      </p:pic>
      <p:pic>
        <p:nvPicPr>
          <p:cNvPr id="68" name="Shape 68"/>
          <p:cNvPicPr preferRelativeResize="0"/>
          <p:nvPr/>
        </p:nvPicPr>
        <p:blipFill>
          <a:blip r:embed="rId4">
            <a:alphaModFix/>
          </a:blip>
          <a:stretch>
            <a:fillRect/>
          </a:stretch>
        </p:blipFill>
        <p:spPr>
          <a:xfrm>
            <a:off x="1435838" y="304800"/>
            <a:ext cx="6272314" cy="3360051"/>
          </a:xfrm>
          <a:prstGeom prst="rect">
            <a:avLst/>
          </a:prstGeom>
          <a:noFill/>
          <a:ln>
            <a:noFill/>
          </a:ln>
        </p:spPr>
      </p:pic>
      <p:sp>
        <p:nvSpPr>
          <p:cNvPr id="69" name="Shape 69"/>
          <p:cNvSpPr/>
          <p:nvPr/>
        </p:nvSpPr>
        <p:spPr>
          <a:xfrm>
            <a:off x="3217116" y="3762462"/>
            <a:ext cx="3634200" cy="953100"/>
          </a:xfrm>
          <a:prstGeom prst="rect">
            <a:avLst/>
          </a:prstGeom>
          <a:noFill/>
          <a:ln w="381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 name="Espace réservé du numéro de diapositive 3"/>
          <p:cNvSpPr>
            <a:spLocks noGrp="1"/>
          </p:cNvSpPr>
          <p:nvPr>
            <p:ph type="sldNum" idx="12"/>
          </p:nvPr>
        </p:nvSpPr>
        <p:spPr/>
        <p:txBody>
          <a:bodyPr/>
          <a:lstStyle/>
          <a:p>
            <a:fld id="{00000000-1234-1234-1234-123412341234}" type="slidenum">
              <a:rPr lang="fr-FR" smtClean="0"/>
              <a:pPr/>
              <a:t>3</a:t>
            </a:fld>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1544846" y="272943"/>
            <a:ext cx="6071725" cy="4302850"/>
          </a:xfrm>
          <a:prstGeom prst="rect">
            <a:avLst/>
          </a:prstGeom>
          <a:noFill/>
          <a:ln>
            <a:noFill/>
          </a:ln>
        </p:spPr>
      </p:pic>
      <p:sp>
        <p:nvSpPr>
          <p:cNvPr id="6" name="Espace réservé du numéro de diapositive 5"/>
          <p:cNvSpPr>
            <a:spLocks noGrp="1"/>
          </p:cNvSpPr>
          <p:nvPr>
            <p:ph type="sldNum" idx="12"/>
          </p:nvPr>
        </p:nvSpPr>
        <p:spPr/>
        <p:txBody>
          <a:bodyPr/>
          <a:lstStyle/>
          <a:p>
            <a:fld id="{00000000-1234-1234-1234-123412341234}" type="slidenum">
              <a:rPr lang="fr-FR" smtClean="0"/>
              <a:pPr/>
              <a:t>4</a:t>
            </a:fld>
            <a:endParaRPr lang="fr-F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None/>
            </a:pPr>
            <a:r>
              <a:rPr lang="fr" sz="3600" dirty="0">
                <a:solidFill>
                  <a:srgbClr val="526B8A"/>
                </a:solidFill>
                <a:ea typeface="Open Sans"/>
                <a:sym typeface="Open Sans"/>
              </a:rPr>
              <a:t>CRÉATION DU PROJET</a:t>
            </a:r>
            <a:endParaRPr sz="5400" b="0" strike="noStrike" cap="none" dirty="0">
              <a:solidFill>
                <a:srgbClr val="526B8A"/>
              </a:solidFill>
              <a:ea typeface="Economica"/>
              <a:sym typeface="Economica"/>
            </a:endParaRPr>
          </a:p>
        </p:txBody>
      </p:sp>
      <p:sp>
        <p:nvSpPr>
          <p:cNvPr id="88" name="Shape 88"/>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0"/>
              </a:spcBef>
              <a:spcAft>
                <a:spcPts val="0"/>
              </a:spcAft>
              <a:buNone/>
            </a:pPr>
            <a:endParaRPr sz="2000" b="0" i="0" u="none" strike="noStrike" cap="none" dirty="0">
              <a:solidFill>
                <a:srgbClr val="212529"/>
              </a:solidFill>
              <a:latin typeface="Economica"/>
              <a:ea typeface="Economica"/>
              <a:cs typeface="Economica"/>
              <a:sym typeface="Economica"/>
            </a:endParaRPr>
          </a:p>
          <a:p>
            <a:pPr marL="457200" marR="0" lvl="0" indent="-317500" algn="l" rtl="0">
              <a:lnSpc>
                <a:spcPct val="120000"/>
              </a:lnSpc>
              <a:spcBef>
                <a:spcPts val="0"/>
              </a:spcBef>
              <a:spcAft>
                <a:spcPts val="0"/>
              </a:spcAft>
              <a:buClr>
                <a:srgbClr val="212529"/>
              </a:buClr>
              <a:buSzPts val="1400"/>
              <a:buFont typeface="Arial"/>
              <a:buChar char="➢"/>
            </a:pPr>
            <a:r>
              <a:rPr lang="fr" sz="1600" b="0" i="0" u="none" strike="noStrike" cap="none" dirty="0">
                <a:solidFill>
                  <a:srgbClr val="212529"/>
                </a:solidFill>
                <a:ea typeface="Economica"/>
                <a:sym typeface="Economica"/>
              </a:rPr>
              <a:t>Charte du projet :</a:t>
            </a:r>
            <a:endParaRPr sz="1600" b="0" i="0" u="none" strike="noStrike" cap="none" dirty="0">
              <a:solidFill>
                <a:srgbClr val="212529"/>
              </a:solidFill>
              <a:ea typeface="Economica"/>
              <a:sym typeface="Economica"/>
            </a:endParaRPr>
          </a:p>
          <a:p>
            <a:pPr marL="0" marR="0" lvl="0" indent="0" algn="l" rtl="0">
              <a:lnSpc>
                <a:spcPct val="120000"/>
              </a:lnSpc>
              <a:spcBef>
                <a:spcPts val="400"/>
              </a:spcBef>
              <a:spcAft>
                <a:spcPts val="0"/>
              </a:spcAft>
              <a:buClr>
                <a:schemeClr val="dk1"/>
              </a:buClr>
              <a:buSzPts val="1800"/>
              <a:buFont typeface="Open Sans"/>
              <a:buNone/>
            </a:pPr>
            <a:endParaRPr sz="1400" b="0" i="0" u="none" strike="noStrike" cap="none" dirty="0">
              <a:solidFill>
                <a:srgbClr val="212529"/>
              </a:solidFill>
              <a:latin typeface="Economica"/>
              <a:ea typeface="Economica"/>
              <a:cs typeface="Economica"/>
              <a:sym typeface="Economica"/>
            </a:endParaRPr>
          </a:p>
          <a:p>
            <a:pPr marL="0" marR="0" lvl="0" indent="0" algn="l" rtl="0">
              <a:lnSpc>
                <a:spcPct val="120000"/>
              </a:lnSpc>
              <a:spcBef>
                <a:spcPts val="400"/>
              </a:spcBef>
              <a:spcAft>
                <a:spcPts val="0"/>
              </a:spcAft>
              <a:buClr>
                <a:schemeClr val="dk1"/>
              </a:buClr>
              <a:buSzPts val="1800"/>
              <a:buFont typeface="Open Sans"/>
              <a:buNone/>
            </a:pPr>
            <a:endParaRPr sz="1400" b="0" i="0" u="none" strike="noStrike" cap="none" dirty="0">
              <a:solidFill>
                <a:srgbClr val="212529"/>
              </a:solidFill>
              <a:latin typeface="Economica"/>
              <a:ea typeface="Economica"/>
              <a:cs typeface="Economica"/>
              <a:sym typeface="Economica"/>
            </a:endParaRPr>
          </a:p>
          <a:p>
            <a:pPr marL="0" marR="0" lvl="0" indent="0" algn="l" rtl="0">
              <a:lnSpc>
                <a:spcPct val="120000"/>
              </a:lnSpc>
              <a:spcBef>
                <a:spcPts val="400"/>
              </a:spcBef>
              <a:spcAft>
                <a:spcPts val="0"/>
              </a:spcAft>
              <a:buClr>
                <a:schemeClr val="dk1"/>
              </a:buClr>
              <a:buSzPts val="1800"/>
              <a:buFont typeface="Open Sans"/>
              <a:buNone/>
            </a:pPr>
            <a:endParaRPr sz="1400" b="0" i="0" u="none" strike="noStrike" cap="none" dirty="0">
              <a:solidFill>
                <a:srgbClr val="212529"/>
              </a:solidFill>
              <a:latin typeface="Economica"/>
              <a:ea typeface="Economica"/>
              <a:cs typeface="Economica"/>
              <a:sym typeface="Economica"/>
            </a:endParaRPr>
          </a:p>
          <a:p>
            <a:pPr marL="0" marR="0" lvl="0" indent="0" algn="l" rtl="0">
              <a:lnSpc>
                <a:spcPct val="120000"/>
              </a:lnSpc>
              <a:spcBef>
                <a:spcPts val="400"/>
              </a:spcBef>
              <a:spcAft>
                <a:spcPts val="0"/>
              </a:spcAft>
              <a:buClr>
                <a:schemeClr val="dk1"/>
              </a:buClr>
              <a:buSzPts val="1800"/>
              <a:buFont typeface="Open Sans"/>
              <a:buNone/>
            </a:pPr>
            <a:endParaRPr sz="1400" b="0" i="0" u="none" strike="noStrike" cap="none" dirty="0">
              <a:solidFill>
                <a:srgbClr val="212529"/>
              </a:solidFill>
              <a:latin typeface="Economica"/>
              <a:ea typeface="Economica"/>
              <a:cs typeface="Economica"/>
              <a:sym typeface="Economica"/>
            </a:endParaRPr>
          </a:p>
          <a:p>
            <a:pPr marL="0" marR="0" lvl="0" indent="0" algn="l" rtl="0">
              <a:lnSpc>
                <a:spcPct val="120000"/>
              </a:lnSpc>
              <a:spcBef>
                <a:spcPts val="400"/>
              </a:spcBef>
              <a:spcAft>
                <a:spcPts val="400"/>
              </a:spcAft>
              <a:buClr>
                <a:schemeClr val="dk1"/>
              </a:buClr>
              <a:buSzPts val="1800"/>
              <a:buFont typeface="Open Sans"/>
              <a:buNone/>
            </a:pPr>
            <a:endParaRPr sz="1400" b="0" i="0" u="none" strike="noStrike" cap="none" dirty="0">
              <a:solidFill>
                <a:srgbClr val="212529"/>
              </a:solidFill>
              <a:latin typeface="Economica"/>
              <a:ea typeface="Economica"/>
              <a:cs typeface="Economica"/>
              <a:sym typeface="Economica"/>
            </a:endParaRPr>
          </a:p>
        </p:txBody>
      </p:sp>
      <p:sp>
        <p:nvSpPr>
          <p:cNvPr id="89" name="Shape 89"/>
          <p:cNvSpPr txBox="1">
            <a:spLocks noGrp="1"/>
          </p:cNvSpPr>
          <p:nvPr>
            <p:ph type="sldNum" idx="12"/>
          </p:nvPr>
        </p:nvSpPr>
        <p:spPr>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fr">
                <a:solidFill>
                  <a:schemeClr val="dk2"/>
                </a:solidFill>
                <a:latin typeface="Arial"/>
                <a:ea typeface="Arial"/>
                <a:cs typeface="Arial"/>
                <a:sym typeface="Arial"/>
              </a:rPr>
              <a:t>5</a:t>
            </a:fld>
            <a:endParaRPr dirty="0">
              <a:solidFill>
                <a:schemeClr val="dk2"/>
              </a:solidFill>
              <a:latin typeface="Arial"/>
              <a:ea typeface="Arial"/>
              <a:cs typeface="Arial"/>
              <a:sym typeface="Arial"/>
            </a:endParaRPr>
          </a:p>
        </p:txBody>
      </p:sp>
      <p:sp>
        <p:nvSpPr>
          <p:cNvPr id="90" name="Shape 90"/>
          <p:cNvSpPr/>
          <p:nvPr/>
        </p:nvSpPr>
        <p:spPr>
          <a:xfrm>
            <a:off x="3424292" y="2348775"/>
            <a:ext cx="1730384" cy="530350"/>
          </a:xfrm>
          <a:prstGeom prst="flowChartPunchedTap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dirty="0">
                <a:solidFill>
                  <a:srgbClr val="000000"/>
                </a:solidFill>
                <a:latin typeface="Consolas" panose="020B0609020204030204" pitchFamily="49" charset="0"/>
                <a:cs typeface="Consolas" panose="020B0609020204030204" pitchFamily="49" charset="0"/>
                <a:sym typeface="Arial"/>
              </a:rPr>
              <a:t>charte du projet Atelier G-code</a:t>
            </a:r>
            <a:endParaRPr sz="1000" b="0" i="0" u="none" strike="noStrike" cap="none" dirty="0">
              <a:solidFill>
                <a:srgbClr val="000000"/>
              </a:solidFill>
              <a:latin typeface="Consolas" panose="020B0609020204030204" pitchFamily="49" charset="0"/>
              <a:cs typeface="Consolas" panose="020B0609020204030204" pitchFamily="49" charset="0"/>
              <a:sym typeface="Arial"/>
            </a:endParaRPr>
          </a:p>
        </p:txBody>
      </p:sp>
      <p:sp>
        <p:nvSpPr>
          <p:cNvPr id="91" name="Shape 91"/>
          <p:cNvSpPr/>
          <p:nvPr/>
        </p:nvSpPr>
        <p:spPr>
          <a:xfrm>
            <a:off x="1905743" y="2187047"/>
            <a:ext cx="1136325" cy="318630"/>
          </a:xfrm>
          <a:prstGeom prst="flowChartMagneticTape">
            <a:avLst/>
          </a:prstGeom>
          <a:solidFill>
            <a:srgbClr val="00B050"/>
          </a:solidFill>
          <a:ln w="9525" cap="flat" cmpd="sng">
            <a:solidFill>
              <a:schemeClr val="dk2"/>
            </a:solidFill>
            <a:prstDash val="solid"/>
            <a:round/>
            <a:headEnd type="none" w="sm" len="sm"/>
            <a:tailEnd type="none" w="sm" len="sm"/>
          </a:ln>
        </p:spPr>
        <p:txBody>
          <a:bodyPr spcFirstLastPara="1" wrap="square" lIns="0" tIns="36000" rIns="0" bIns="3600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dirty="0">
                <a:solidFill>
                  <a:srgbClr val="000000"/>
                </a:solidFill>
                <a:latin typeface="Consolas" panose="020B0609020204030204" pitchFamily="49" charset="0"/>
                <a:cs typeface="Consolas" panose="020B0609020204030204" pitchFamily="49" charset="0"/>
                <a:sym typeface="Arial"/>
              </a:rPr>
              <a:t>Contraintes</a:t>
            </a:r>
            <a:endParaRPr sz="1000" b="0" i="0" u="none" strike="noStrike" cap="none" dirty="0">
              <a:solidFill>
                <a:srgbClr val="000000"/>
              </a:solidFill>
              <a:latin typeface="Consolas" panose="020B0609020204030204" pitchFamily="49" charset="0"/>
              <a:cs typeface="Consolas" panose="020B0609020204030204" pitchFamily="49" charset="0"/>
              <a:sym typeface="Arial"/>
            </a:endParaRPr>
          </a:p>
        </p:txBody>
      </p:sp>
      <p:sp>
        <p:nvSpPr>
          <p:cNvPr id="92" name="Shape 92"/>
          <p:cNvSpPr/>
          <p:nvPr/>
        </p:nvSpPr>
        <p:spPr>
          <a:xfrm>
            <a:off x="5964955" y="2857963"/>
            <a:ext cx="1182195" cy="393600"/>
          </a:xfrm>
          <a:prstGeom prst="flowChartMagneticTape">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Consolas" panose="020B0609020204030204" pitchFamily="49" charset="0"/>
                <a:cs typeface="Consolas" panose="020B0609020204030204" pitchFamily="49" charset="0"/>
                <a:sym typeface="Arial"/>
              </a:rPr>
              <a:t>Parties prenantes</a:t>
            </a:r>
            <a:endParaRPr sz="1000" b="0" i="0" u="none" strike="noStrike" cap="none">
              <a:solidFill>
                <a:srgbClr val="000000"/>
              </a:solidFill>
              <a:latin typeface="Consolas" panose="020B0609020204030204" pitchFamily="49" charset="0"/>
              <a:cs typeface="Consolas" panose="020B0609020204030204" pitchFamily="49" charset="0"/>
              <a:sym typeface="Arial"/>
            </a:endParaRPr>
          </a:p>
        </p:txBody>
      </p:sp>
      <p:sp>
        <p:nvSpPr>
          <p:cNvPr id="93" name="Shape 93"/>
          <p:cNvSpPr/>
          <p:nvPr/>
        </p:nvSpPr>
        <p:spPr>
          <a:xfrm>
            <a:off x="5520581" y="1768375"/>
            <a:ext cx="1297869" cy="393600"/>
          </a:xfrm>
          <a:prstGeom prst="flowChartMagneticTape">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Consolas" panose="020B0609020204030204" pitchFamily="49" charset="0"/>
                <a:cs typeface="Consolas" panose="020B0609020204030204" pitchFamily="49" charset="0"/>
                <a:sym typeface="Arial"/>
              </a:rPr>
              <a:t>Cahier des charges</a:t>
            </a:r>
            <a:endParaRPr sz="1000" b="0" i="0" u="none" strike="noStrike" cap="none">
              <a:solidFill>
                <a:srgbClr val="000000"/>
              </a:solidFill>
              <a:latin typeface="Consolas" panose="020B0609020204030204" pitchFamily="49" charset="0"/>
              <a:cs typeface="Consolas" panose="020B0609020204030204" pitchFamily="49" charset="0"/>
              <a:sym typeface="Arial"/>
            </a:endParaRPr>
          </a:p>
        </p:txBody>
      </p:sp>
      <p:sp>
        <p:nvSpPr>
          <p:cNvPr id="94" name="Shape 94"/>
          <p:cNvSpPr/>
          <p:nvPr/>
        </p:nvSpPr>
        <p:spPr>
          <a:xfrm>
            <a:off x="1819830" y="3135350"/>
            <a:ext cx="1182195" cy="393600"/>
          </a:xfrm>
          <a:prstGeom prst="flowChartMagneticTape">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Consolas" panose="020B0609020204030204" pitchFamily="49" charset="0"/>
                <a:cs typeface="Consolas" panose="020B0609020204030204" pitchFamily="49" charset="0"/>
                <a:sym typeface="Arial"/>
              </a:rPr>
              <a:t>Durée</a:t>
            </a:r>
            <a:endParaRPr sz="1000" b="0" i="0" u="none" strike="noStrike" cap="none">
              <a:solidFill>
                <a:srgbClr val="000000"/>
              </a:solidFill>
              <a:latin typeface="Consolas" panose="020B0609020204030204" pitchFamily="49" charset="0"/>
              <a:cs typeface="Consolas" panose="020B0609020204030204" pitchFamily="49" charset="0"/>
              <a:sym typeface="Arial"/>
            </a:endParaRPr>
          </a:p>
        </p:txBody>
      </p:sp>
      <p:sp>
        <p:nvSpPr>
          <p:cNvPr id="95" name="Shape 95"/>
          <p:cNvSpPr/>
          <p:nvPr/>
        </p:nvSpPr>
        <p:spPr>
          <a:xfrm>
            <a:off x="4934305" y="3455150"/>
            <a:ext cx="1182195" cy="393600"/>
          </a:xfrm>
          <a:prstGeom prst="flowChartMagneticTape">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Consolas" panose="020B0609020204030204" pitchFamily="49" charset="0"/>
                <a:cs typeface="Consolas" panose="020B0609020204030204" pitchFamily="49" charset="0"/>
                <a:sym typeface="Arial"/>
              </a:rPr>
              <a:t>Equipe projet</a:t>
            </a:r>
            <a:endParaRPr sz="1000" b="0" i="0" u="none" strike="noStrike" cap="none">
              <a:solidFill>
                <a:srgbClr val="000000"/>
              </a:solidFill>
              <a:latin typeface="Consolas" panose="020B0609020204030204" pitchFamily="49" charset="0"/>
              <a:cs typeface="Consolas" panose="020B0609020204030204" pitchFamily="49" charset="0"/>
              <a:sym typeface="Arial"/>
            </a:endParaRPr>
          </a:p>
        </p:txBody>
      </p:sp>
      <p:sp>
        <p:nvSpPr>
          <p:cNvPr id="96" name="Shape 96"/>
          <p:cNvSpPr/>
          <p:nvPr/>
        </p:nvSpPr>
        <p:spPr>
          <a:xfrm>
            <a:off x="3099905" y="3455150"/>
            <a:ext cx="1182195" cy="393600"/>
          </a:xfrm>
          <a:prstGeom prst="flowChartMagneticTape">
            <a:avLst/>
          </a:prstGeom>
          <a:solidFill>
            <a:srgbClr val="00B05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fr" sz="1000" b="0" i="0" u="none" strike="noStrike" cap="none">
                <a:solidFill>
                  <a:srgbClr val="000000"/>
                </a:solidFill>
                <a:latin typeface="Consolas" panose="020B0609020204030204" pitchFamily="49" charset="0"/>
                <a:cs typeface="Consolas" panose="020B0609020204030204" pitchFamily="49" charset="0"/>
                <a:sym typeface="Arial"/>
              </a:rPr>
              <a:t>Mission</a:t>
            </a:r>
            <a:endParaRPr sz="1000" b="0" i="0" u="none" strike="noStrike" cap="none">
              <a:solidFill>
                <a:srgbClr val="000000"/>
              </a:solidFill>
              <a:latin typeface="Consolas" panose="020B0609020204030204" pitchFamily="49" charset="0"/>
              <a:cs typeface="Consolas" panose="020B0609020204030204" pitchFamily="49" charset="0"/>
              <a:sym typeface="Arial"/>
            </a:endParaRPr>
          </a:p>
        </p:txBody>
      </p:sp>
      <p:sp>
        <p:nvSpPr>
          <p:cNvPr id="97" name="Shape 97"/>
          <p:cNvSpPr txBox="1"/>
          <p:nvPr/>
        </p:nvSpPr>
        <p:spPr>
          <a:xfrm>
            <a:off x="1637136" y="3796538"/>
            <a:ext cx="2711989" cy="1170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050"/>
              <a:buFont typeface="Economica"/>
              <a:buNone/>
            </a:pPr>
            <a:r>
              <a:rPr lang="fr" sz="1100" b="1" i="0" u="none" strike="noStrike" cap="none" dirty="0">
                <a:solidFill>
                  <a:srgbClr val="980000"/>
                </a:solidFill>
                <a:latin typeface="Consolas" panose="020B0609020204030204" pitchFamily="49" charset="0"/>
                <a:cs typeface="Consolas" panose="020B0609020204030204" pitchFamily="49" charset="0"/>
              </a:rPr>
              <a:t>Créer un environnement de développement qui aide à a la programmation du G-Code,  intégrant une base de données </a:t>
            </a:r>
            <a:r>
              <a:rPr lang="fr" sz="1100" b="1" dirty="0">
                <a:solidFill>
                  <a:srgbClr val="980000"/>
                </a:solidFill>
                <a:latin typeface="Consolas" panose="020B0609020204030204" pitchFamily="49" charset="0"/>
                <a:cs typeface="Consolas" panose="020B0609020204030204" pitchFamily="49" charset="0"/>
              </a:rPr>
              <a:t>contenant les paramètres de coupe</a:t>
            </a:r>
            <a:endParaRPr sz="1100" b="1" i="0" u="none" strike="noStrike" cap="none" dirty="0">
              <a:solidFill>
                <a:srgbClr val="980000"/>
              </a:solidFill>
              <a:latin typeface="Consolas" panose="020B0609020204030204" pitchFamily="49" charset="0"/>
              <a:cs typeface="Consolas" panose="020B0609020204030204" pitchFamily="49" charset="0"/>
            </a:endParaRPr>
          </a:p>
        </p:txBody>
      </p:sp>
      <p:sp>
        <p:nvSpPr>
          <p:cNvPr id="99" name="Shape 99"/>
          <p:cNvSpPr txBox="1"/>
          <p:nvPr/>
        </p:nvSpPr>
        <p:spPr>
          <a:xfrm>
            <a:off x="4743200" y="3827288"/>
            <a:ext cx="2942100" cy="110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C27BA0"/>
              </a:buClr>
              <a:buSzPts val="1000"/>
              <a:buFont typeface="Economica"/>
              <a:buNone/>
            </a:pPr>
            <a:r>
              <a:rPr lang="fr" sz="900" b="1" i="0" u="none" strike="noStrike" cap="none" dirty="0">
                <a:solidFill>
                  <a:srgbClr val="C27BA0"/>
                </a:solidFill>
                <a:latin typeface="Consolas" panose="020B0609020204030204" pitchFamily="49" charset="0"/>
                <a:ea typeface="Calibri"/>
                <a:cs typeface="Consolas" panose="020B0609020204030204" pitchFamily="49" charset="0"/>
                <a:sym typeface="Calibri"/>
              </a:rPr>
              <a:t>Tétar Adrien : </a:t>
            </a:r>
            <a:endParaRPr sz="900" b="1" i="0" u="none" strike="noStrike" cap="none" dirty="0">
              <a:solidFill>
                <a:srgbClr val="C27BA0"/>
              </a:solidFill>
              <a:latin typeface="Consolas" panose="020B0609020204030204" pitchFamily="49" charset="0"/>
              <a:ea typeface="Calibri"/>
              <a:cs typeface="Consolas" panose="020B0609020204030204" pitchFamily="49" charset="0"/>
              <a:sym typeface="Calibri"/>
            </a:endParaRPr>
          </a:p>
          <a:p>
            <a:pPr marL="0" marR="0" lvl="0" indent="0" algn="l" rtl="0">
              <a:lnSpc>
                <a:spcPct val="100000"/>
              </a:lnSpc>
              <a:spcBef>
                <a:spcPts val="0"/>
              </a:spcBef>
              <a:spcAft>
                <a:spcPts val="0"/>
              </a:spcAft>
              <a:buClr>
                <a:srgbClr val="000000"/>
              </a:buClr>
              <a:buSzPts val="1000"/>
              <a:buFont typeface="Economica"/>
              <a:buNone/>
            </a:pPr>
            <a:r>
              <a:rPr lang="fr" sz="900" i="0" u="none" strike="noStrike" cap="none" dirty="0">
                <a:solidFill>
                  <a:srgbClr val="000000"/>
                </a:solidFill>
                <a:latin typeface="Consolas" panose="020B0609020204030204" pitchFamily="49" charset="0"/>
                <a:ea typeface="Calibri"/>
                <a:cs typeface="Consolas" panose="020B0609020204030204" pitchFamily="49" charset="0"/>
                <a:sym typeface="Calibri"/>
              </a:rPr>
              <a:t>Chef de projet/Responsable développement informatique</a:t>
            </a:r>
            <a:endParaRPr sz="900" i="0" u="none" strike="noStrike" cap="none" dirty="0">
              <a:solidFill>
                <a:srgbClr val="000000"/>
              </a:solidFill>
              <a:latin typeface="Consolas" panose="020B0609020204030204" pitchFamily="49" charset="0"/>
              <a:ea typeface="Calibri"/>
              <a:cs typeface="Consolas" panose="020B0609020204030204" pitchFamily="49" charset="0"/>
              <a:sym typeface="Calibri"/>
            </a:endParaRPr>
          </a:p>
          <a:p>
            <a:pPr marL="0" marR="0" lvl="0" indent="0" algn="l" rtl="0">
              <a:lnSpc>
                <a:spcPct val="100000"/>
              </a:lnSpc>
              <a:spcBef>
                <a:spcPts val="0"/>
              </a:spcBef>
              <a:spcAft>
                <a:spcPts val="0"/>
              </a:spcAft>
              <a:buClr>
                <a:srgbClr val="C27BA0"/>
              </a:buClr>
              <a:buSzPts val="1000"/>
              <a:buFont typeface="Economica"/>
              <a:buNone/>
            </a:pPr>
            <a:r>
              <a:rPr lang="fr" sz="900" b="1" i="0" u="none" strike="noStrike" cap="none" dirty="0">
                <a:solidFill>
                  <a:srgbClr val="C27BA0"/>
                </a:solidFill>
                <a:latin typeface="Consolas" panose="020B0609020204030204" pitchFamily="49" charset="0"/>
                <a:ea typeface="Calibri"/>
                <a:cs typeface="Consolas" panose="020B0609020204030204" pitchFamily="49" charset="0"/>
                <a:sym typeface="Calibri"/>
              </a:rPr>
              <a:t>Pliya Tatiana &amp; Sbitri Youssra : </a:t>
            </a:r>
            <a:r>
              <a:rPr lang="fr" sz="900" i="0" u="none" strike="noStrike" cap="none" dirty="0">
                <a:solidFill>
                  <a:srgbClr val="000000"/>
                </a:solidFill>
                <a:latin typeface="Consolas" panose="020B0609020204030204" pitchFamily="49" charset="0"/>
                <a:ea typeface="Calibri"/>
                <a:cs typeface="Consolas" panose="020B0609020204030204" pitchFamily="49" charset="0"/>
                <a:sym typeface="Calibri"/>
              </a:rPr>
              <a:t>Co-Responsables gestion de projet/Consultants en usinage</a:t>
            </a:r>
            <a:endParaRPr sz="900" i="0" u="none" strike="noStrike" cap="none" dirty="0">
              <a:solidFill>
                <a:srgbClr val="000000"/>
              </a:solidFill>
              <a:latin typeface="Consolas" panose="020B0609020204030204" pitchFamily="49" charset="0"/>
              <a:ea typeface="Calibri"/>
              <a:cs typeface="Consolas" panose="020B0609020204030204" pitchFamily="49" charset="0"/>
              <a:sym typeface="Calibri"/>
            </a:endParaRPr>
          </a:p>
        </p:txBody>
      </p:sp>
      <p:sp>
        <p:nvSpPr>
          <p:cNvPr id="101" name="Shape 101"/>
          <p:cNvSpPr txBox="1"/>
          <p:nvPr/>
        </p:nvSpPr>
        <p:spPr>
          <a:xfrm>
            <a:off x="6982693" y="1225170"/>
            <a:ext cx="2038465" cy="12015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Economica"/>
              <a:buNone/>
            </a:pPr>
            <a:r>
              <a:rPr lang="fr" sz="900" i="0" u="none" strike="noStrike" cap="none" dirty="0">
                <a:solidFill>
                  <a:srgbClr val="000000"/>
                </a:solidFill>
                <a:latin typeface="Consolas" panose="020B0609020204030204" pitchFamily="49" charset="0"/>
                <a:ea typeface="Calibri"/>
                <a:cs typeface="Consolas" panose="020B0609020204030204" pitchFamily="49" charset="0"/>
                <a:sym typeface="Calibri"/>
              </a:rPr>
              <a:t>-Editeur </a:t>
            </a:r>
            <a:endParaRPr sz="900" i="0" u="none" strike="noStrike" cap="none" dirty="0">
              <a:solidFill>
                <a:srgbClr val="000000"/>
              </a:solidFill>
              <a:latin typeface="Consolas" panose="020B0609020204030204" pitchFamily="49" charset="0"/>
              <a:ea typeface="Calibri"/>
              <a:cs typeface="Consolas" panose="020B0609020204030204" pitchFamily="49" charset="0"/>
              <a:sym typeface="Calibri"/>
            </a:endParaRPr>
          </a:p>
          <a:p>
            <a:pPr marL="0" marR="0" lvl="0" indent="0" algn="l" rtl="0">
              <a:lnSpc>
                <a:spcPct val="100000"/>
              </a:lnSpc>
              <a:spcBef>
                <a:spcPts val="0"/>
              </a:spcBef>
              <a:spcAft>
                <a:spcPts val="0"/>
              </a:spcAft>
              <a:buClr>
                <a:srgbClr val="000000"/>
              </a:buClr>
              <a:buSzPts val="1000"/>
              <a:buFont typeface="Economica"/>
              <a:buNone/>
            </a:pPr>
            <a:r>
              <a:rPr lang="fr" sz="900" i="0" u="none" strike="noStrike" cap="none" dirty="0">
                <a:solidFill>
                  <a:srgbClr val="000000"/>
                </a:solidFill>
                <a:latin typeface="Consolas" panose="020B0609020204030204" pitchFamily="49" charset="0"/>
                <a:ea typeface="Calibri"/>
                <a:cs typeface="Consolas" panose="020B0609020204030204" pitchFamily="49" charset="0"/>
                <a:sym typeface="Calibri"/>
              </a:rPr>
              <a:t>-Coloration syntaxique</a:t>
            </a:r>
            <a:endParaRPr sz="900" i="0" u="none" strike="noStrike" cap="none" dirty="0">
              <a:solidFill>
                <a:srgbClr val="000000"/>
              </a:solidFill>
              <a:latin typeface="Consolas" panose="020B0609020204030204" pitchFamily="49" charset="0"/>
              <a:ea typeface="Calibri"/>
              <a:cs typeface="Consolas" panose="020B0609020204030204" pitchFamily="49" charset="0"/>
              <a:sym typeface="Calibri"/>
            </a:endParaRPr>
          </a:p>
          <a:p>
            <a:pPr marL="0" marR="0" lvl="0" indent="0" algn="l" rtl="0">
              <a:lnSpc>
                <a:spcPct val="100000"/>
              </a:lnSpc>
              <a:spcBef>
                <a:spcPts val="0"/>
              </a:spcBef>
              <a:spcAft>
                <a:spcPts val="0"/>
              </a:spcAft>
              <a:buClr>
                <a:srgbClr val="000000"/>
              </a:buClr>
              <a:buSzPts val="1000"/>
              <a:buFont typeface="Economica"/>
              <a:buNone/>
            </a:pPr>
            <a:r>
              <a:rPr lang="fr" sz="900" i="0" u="none" strike="noStrike" cap="none" dirty="0">
                <a:solidFill>
                  <a:srgbClr val="000000"/>
                </a:solidFill>
                <a:latin typeface="Consolas" panose="020B0609020204030204" pitchFamily="49" charset="0"/>
                <a:ea typeface="Calibri"/>
                <a:cs typeface="Consolas" panose="020B0609020204030204" pitchFamily="49" charset="0"/>
                <a:sym typeface="Calibri"/>
              </a:rPr>
              <a:t>-Base de connaissance usinage</a:t>
            </a:r>
            <a:endParaRPr sz="900" i="0" u="none" strike="noStrike" cap="none" dirty="0">
              <a:solidFill>
                <a:srgbClr val="000000"/>
              </a:solidFill>
              <a:latin typeface="Consolas" panose="020B0609020204030204" pitchFamily="49" charset="0"/>
              <a:ea typeface="Calibri"/>
              <a:cs typeface="Consolas" panose="020B0609020204030204" pitchFamily="49" charset="0"/>
              <a:sym typeface="Calibri"/>
            </a:endParaRPr>
          </a:p>
          <a:p>
            <a:pPr marL="0" marR="0" lvl="0" indent="0" algn="l" rtl="0">
              <a:lnSpc>
                <a:spcPct val="100000"/>
              </a:lnSpc>
              <a:spcBef>
                <a:spcPts val="0"/>
              </a:spcBef>
              <a:spcAft>
                <a:spcPts val="0"/>
              </a:spcAft>
              <a:buClr>
                <a:srgbClr val="000000"/>
              </a:buClr>
              <a:buSzPts val="1000"/>
              <a:buFont typeface="Economica"/>
              <a:buNone/>
            </a:pPr>
            <a:r>
              <a:rPr lang="fr" sz="900" i="0" u="none" strike="noStrike" cap="none" dirty="0">
                <a:solidFill>
                  <a:srgbClr val="000000"/>
                </a:solidFill>
                <a:latin typeface="Consolas" panose="020B0609020204030204" pitchFamily="49" charset="0"/>
                <a:ea typeface="Calibri"/>
                <a:cs typeface="Consolas" panose="020B0609020204030204" pitchFamily="49" charset="0"/>
                <a:sym typeface="Calibri"/>
              </a:rPr>
              <a:t>-Aide contextuelle</a:t>
            </a:r>
            <a:endParaRPr sz="900" i="0" u="none" strike="noStrike" cap="none" dirty="0">
              <a:solidFill>
                <a:srgbClr val="000000"/>
              </a:solidFill>
              <a:latin typeface="Consolas" panose="020B0609020204030204" pitchFamily="49" charset="0"/>
              <a:ea typeface="Calibri"/>
              <a:cs typeface="Consolas" panose="020B0609020204030204" pitchFamily="49" charset="0"/>
              <a:sym typeface="Calibri"/>
            </a:endParaRPr>
          </a:p>
          <a:p>
            <a:pPr marL="0" marR="0" lvl="0" indent="0" algn="l" rtl="0">
              <a:lnSpc>
                <a:spcPct val="100000"/>
              </a:lnSpc>
              <a:spcBef>
                <a:spcPts val="0"/>
              </a:spcBef>
              <a:spcAft>
                <a:spcPts val="0"/>
              </a:spcAft>
              <a:buClr>
                <a:srgbClr val="000000"/>
              </a:buClr>
              <a:buSzPts val="1000"/>
              <a:buFont typeface="Economica"/>
              <a:buNone/>
            </a:pPr>
            <a:r>
              <a:rPr lang="fr" sz="900" i="0" u="none" strike="noStrike" cap="none" dirty="0">
                <a:solidFill>
                  <a:srgbClr val="000000"/>
                </a:solidFill>
                <a:latin typeface="Consolas" panose="020B0609020204030204" pitchFamily="49" charset="0"/>
                <a:ea typeface="Calibri"/>
                <a:cs typeface="Consolas" panose="020B0609020204030204" pitchFamily="49" charset="0"/>
                <a:sym typeface="Calibri"/>
              </a:rPr>
              <a:t>-Interpréteur de langage G-Code</a:t>
            </a:r>
            <a:endParaRPr sz="900" i="0" u="none" strike="noStrike" cap="none" dirty="0">
              <a:solidFill>
                <a:srgbClr val="000000"/>
              </a:solidFill>
              <a:latin typeface="Consolas" panose="020B0609020204030204" pitchFamily="49" charset="0"/>
              <a:ea typeface="Calibri"/>
              <a:cs typeface="Consolas" panose="020B0609020204030204" pitchFamily="49" charset="0"/>
              <a:sym typeface="Calibri"/>
            </a:endParaRPr>
          </a:p>
          <a:p>
            <a:pPr marL="0" marR="0" lvl="0" indent="0" algn="l" rtl="0">
              <a:lnSpc>
                <a:spcPct val="100000"/>
              </a:lnSpc>
              <a:spcBef>
                <a:spcPts val="0"/>
              </a:spcBef>
              <a:spcAft>
                <a:spcPts val="0"/>
              </a:spcAft>
              <a:buClr>
                <a:srgbClr val="000000"/>
              </a:buClr>
              <a:buSzPts val="1000"/>
              <a:buFont typeface="Economica"/>
              <a:buNone/>
            </a:pPr>
            <a:r>
              <a:rPr lang="fr" sz="900" dirty="0">
                <a:latin typeface="Consolas" panose="020B0609020204030204" pitchFamily="49" charset="0"/>
                <a:ea typeface="Calibri"/>
                <a:cs typeface="Consolas" panose="020B0609020204030204" pitchFamily="49" charset="0"/>
                <a:sym typeface="Calibri"/>
              </a:rPr>
              <a:t>-Interface de diagnostic</a:t>
            </a:r>
            <a:endParaRPr sz="900" dirty="0">
              <a:latin typeface="Consolas" panose="020B0609020204030204" pitchFamily="49" charset="0"/>
              <a:ea typeface="Calibri"/>
              <a:cs typeface="Consolas" panose="020B0609020204030204" pitchFamily="49" charset="0"/>
              <a:sym typeface="Calibri"/>
            </a:endParaRPr>
          </a:p>
        </p:txBody>
      </p:sp>
      <p:cxnSp>
        <p:nvCxnSpPr>
          <p:cNvPr id="103" name="Shape 103"/>
          <p:cNvCxnSpPr>
            <a:stCxn id="90" idx="1"/>
            <a:endCxn id="91" idx="3"/>
          </p:cNvCxnSpPr>
          <p:nvPr/>
        </p:nvCxnSpPr>
        <p:spPr>
          <a:xfrm rot="10800000">
            <a:off x="3042068" y="2346362"/>
            <a:ext cx="382224" cy="267588"/>
          </a:xfrm>
          <a:prstGeom prst="curvedConnector3">
            <a:avLst>
              <a:gd name="adj1" fmla="val 50000"/>
            </a:avLst>
          </a:prstGeom>
          <a:noFill/>
          <a:ln w="9525" cap="flat" cmpd="sng">
            <a:solidFill>
              <a:schemeClr val="dk2"/>
            </a:solidFill>
            <a:prstDash val="solid"/>
            <a:round/>
            <a:headEnd type="none" w="sm" len="sm"/>
            <a:tailEnd type="none" w="sm" len="sm"/>
          </a:ln>
        </p:spPr>
      </p:cxnSp>
      <p:cxnSp>
        <p:nvCxnSpPr>
          <p:cNvPr id="104" name="Shape 104"/>
          <p:cNvCxnSpPr>
            <a:stCxn id="90" idx="3"/>
            <a:endCxn id="93" idx="1"/>
          </p:cNvCxnSpPr>
          <p:nvPr/>
        </p:nvCxnSpPr>
        <p:spPr>
          <a:xfrm flipV="1">
            <a:off x="5154676" y="1965175"/>
            <a:ext cx="365905" cy="648775"/>
          </a:xfrm>
          <a:prstGeom prst="curvedConnector3">
            <a:avLst>
              <a:gd name="adj1" fmla="val 50000"/>
            </a:avLst>
          </a:prstGeom>
          <a:noFill/>
          <a:ln w="9525" cap="flat" cmpd="sng">
            <a:solidFill>
              <a:schemeClr val="dk2"/>
            </a:solidFill>
            <a:prstDash val="solid"/>
            <a:round/>
            <a:headEnd type="none" w="sm" len="sm"/>
            <a:tailEnd type="none" w="sm" len="sm"/>
          </a:ln>
        </p:spPr>
      </p:cxnSp>
      <p:cxnSp>
        <p:nvCxnSpPr>
          <p:cNvPr id="105" name="Shape 105"/>
          <p:cNvCxnSpPr>
            <a:stCxn id="90" idx="3"/>
            <a:endCxn id="92" idx="1"/>
          </p:cNvCxnSpPr>
          <p:nvPr/>
        </p:nvCxnSpPr>
        <p:spPr>
          <a:xfrm>
            <a:off x="5154676" y="2613950"/>
            <a:ext cx="810279" cy="440813"/>
          </a:xfrm>
          <a:prstGeom prst="curvedConnector3">
            <a:avLst>
              <a:gd name="adj1" fmla="val 50000"/>
            </a:avLst>
          </a:prstGeom>
          <a:noFill/>
          <a:ln w="9525" cap="flat" cmpd="sng">
            <a:solidFill>
              <a:schemeClr val="dk2"/>
            </a:solidFill>
            <a:prstDash val="solid"/>
            <a:round/>
            <a:headEnd type="none" w="sm" len="sm"/>
            <a:tailEnd type="none" w="sm" len="sm"/>
          </a:ln>
        </p:spPr>
      </p:cxnSp>
      <p:cxnSp>
        <p:nvCxnSpPr>
          <p:cNvPr id="106" name="Shape 106"/>
          <p:cNvCxnSpPr>
            <a:stCxn id="90" idx="2"/>
            <a:endCxn id="95" idx="0"/>
          </p:cNvCxnSpPr>
          <p:nvPr/>
        </p:nvCxnSpPr>
        <p:spPr>
          <a:xfrm rot="16200000" flipH="1">
            <a:off x="4592913" y="2522660"/>
            <a:ext cx="629060" cy="1235919"/>
          </a:xfrm>
          <a:prstGeom prst="curvedConnector3">
            <a:avLst>
              <a:gd name="adj1" fmla="val 50000"/>
            </a:avLst>
          </a:prstGeom>
          <a:noFill/>
          <a:ln w="9525" cap="flat" cmpd="sng">
            <a:solidFill>
              <a:schemeClr val="dk2"/>
            </a:solidFill>
            <a:prstDash val="solid"/>
            <a:round/>
            <a:headEnd type="none" w="sm" len="sm"/>
            <a:tailEnd type="none" w="sm" len="sm"/>
          </a:ln>
        </p:spPr>
      </p:cxnSp>
      <p:cxnSp>
        <p:nvCxnSpPr>
          <p:cNvPr id="107" name="Shape 107"/>
          <p:cNvCxnSpPr>
            <a:stCxn id="90" idx="2"/>
            <a:endCxn id="96" idx="0"/>
          </p:cNvCxnSpPr>
          <p:nvPr/>
        </p:nvCxnSpPr>
        <p:spPr>
          <a:xfrm rot="5400000">
            <a:off x="3675714" y="2841380"/>
            <a:ext cx="629060" cy="598481"/>
          </a:xfrm>
          <a:prstGeom prst="curvedConnector3">
            <a:avLst>
              <a:gd name="adj1" fmla="val 50000"/>
            </a:avLst>
          </a:prstGeom>
          <a:noFill/>
          <a:ln w="9525" cap="flat" cmpd="sng">
            <a:solidFill>
              <a:schemeClr val="dk2"/>
            </a:solidFill>
            <a:prstDash val="solid"/>
            <a:round/>
            <a:headEnd type="none" w="sm" len="sm"/>
            <a:tailEnd type="none" w="sm" len="sm"/>
          </a:ln>
        </p:spPr>
      </p:cxnSp>
      <p:cxnSp>
        <p:nvCxnSpPr>
          <p:cNvPr id="108" name="Shape 108"/>
          <p:cNvCxnSpPr>
            <a:stCxn id="90" idx="1"/>
            <a:endCxn id="94" idx="0"/>
          </p:cNvCxnSpPr>
          <p:nvPr/>
        </p:nvCxnSpPr>
        <p:spPr>
          <a:xfrm rot="10800000" flipV="1">
            <a:off x="2410928" y="2613950"/>
            <a:ext cx="1013364" cy="521400"/>
          </a:xfrm>
          <a:prstGeom prst="curvedConnector2">
            <a:avLst/>
          </a:prstGeom>
          <a:noFill/>
          <a:ln w="9525" cap="flat" cmpd="sng">
            <a:solidFill>
              <a:schemeClr val="dk2"/>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211412"/>
            <a:ext cx="8520600" cy="624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1800"/>
              <a:buFont typeface="Open Sans"/>
              <a:buNone/>
            </a:pPr>
            <a:r>
              <a:rPr lang="fr-FR" sz="4000" dirty="0" smtClean="0">
                <a:solidFill>
                  <a:srgbClr val="526B8A"/>
                </a:solidFill>
                <a:ea typeface="Economica"/>
                <a:sym typeface="Economica"/>
              </a:rPr>
              <a:t>PLANIFICATION DU PROJET</a:t>
            </a:r>
            <a:r>
              <a:rPr lang="fr-FR" sz="3600" dirty="0" smtClean="0">
                <a:solidFill>
                  <a:srgbClr val="526B8A"/>
                </a:solidFill>
                <a:ea typeface="Economica"/>
                <a:sym typeface="Economica"/>
              </a:rPr>
              <a:t> </a:t>
            </a:r>
            <a:endParaRPr lang="fr-FR" sz="6000" b="0" strike="noStrike" cap="none" dirty="0">
              <a:solidFill>
                <a:srgbClr val="526B8A"/>
              </a:solidFill>
              <a:ea typeface="Economica"/>
              <a:sym typeface="Economica"/>
            </a:endParaRPr>
          </a:p>
        </p:txBody>
      </p:sp>
      <p:sp>
        <p:nvSpPr>
          <p:cNvPr id="115" name="Shape 115"/>
          <p:cNvSpPr txBox="1">
            <a:spLocks noGrp="1"/>
          </p:cNvSpPr>
          <p:nvPr>
            <p:ph type="sldNum" idx="12"/>
          </p:nvPr>
        </p:nvSpPr>
        <p:spPr>
          <a:xfrm>
            <a:off x="8470000" y="4681209"/>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fr">
                <a:solidFill>
                  <a:schemeClr val="dk2"/>
                </a:solidFill>
                <a:latin typeface="Arial"/>
                <a:ea typeface="Arial"/>
                <a:cs typeface="Arial"/>
                <a:sym typeface="Arial"/>
              </a:rPr>
              <a:t>6</a:t>
            </a:fld>
            <a:endParaRPr dirty="0">
              <a:solidFill>
                <a:schemeClr val="dk2"/>
              </a:solidFill>
              <a:latin typeface="Arial"/>
              <a:ea typeface="Arial"/>
              <a:cs typeface="Arial"/>
              <a:sym typeface="Aria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5061"/>
            <a:ext cx="9144000" cy="3752464"/>
          </a:xfrm>
          <a:prstGeom prst="rect">
            <a:avLst/>
          </a:prstGeom>
        </p:spPr>
      </p:pic>
      <p:pic>
        <p:nvPicPr>
          <p:cNvPr id="116" name="Shape 116"/>
          <p:cNvPicPr preferRelativeResize="0"/>
          <p:nvPr/>
        </p:nvPicPr>
        <p:blipFill rotWithShape="1">
          <a:blip r:embed="rId4">
            <a:alphaModFix/>
            <a:extLst>
              <a:ext uri="{BEBA8EAE-BF5A-486C-A8C5-ECC9F3942E4B}">
                <a14:imgProps xmlns:a14="http://schemas.microsoft.com/office/drawing/2010/main">
                  <a14:imgLayer r:embed="rId5">
                    <a14:imgEffect>
                      <a14:backgroundRemoval t="10000" b="90000" l="10000" r="90000"/>
                    </a14:imgEffect>
                  </a14:imgLayer>
                </a14:imgProps>
              </a:ext>
            </a:extLst>
          </a:blip>
          <a:srcRect/>
          <a:stretch/>
        </p:blipFill>
        <p:spPr>
          <a:xfrm>
            <a:off x="7796000" y="49049"/>
            <a:ext cx="1348000" cy="1672024"/>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fr" sz="3600" dirty="0" smtClean="0">
                <a:solidFill>
                  <a:srgbClr val="526B8A"/>
                </a:solidFill>
              </a:rPr>
              <a:t>PLAN DE LA PRESENTATION</a:t>
            </a:r>
            <a:endParaRPr sz="3600" dirty="0">
              <a:solidFill>
                <a:srgbClr val="526B8A"/>
              </a:solidFill>
            </a:endParaRPr>
          </a:p>
        </p:txBody>
      </p:sp>
      <p:sp>
        <p:nvSpPr>
          <p:cNvPr id="81" name="Shape 81"/>
          <p:cNvSpPr txBox="1">
            <a:spLocks noGrp="1"/>
          </p:cNvSpPr>
          <p:nvPr>
            <p:ph type="body" idx="1"/>
          </p:nvPr>
        </p:nvSpPr>
        <p:spPr>
          <a:xfrm>
            <a:off x="311700" y="1286442"/>
            <a:ext cx="8849700" cy="3059135"/>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AutoNum type="romanUcPeriod"/>
            </a:pPr>
            <a:r>
              <a:rPr lang="fr" dirty="0">
                <a:solidFill>
                  <a:srgbClr val="526B8A"/>
                </a:solidFill>
              </a:rPr>
              <a:t>Qu’est ce que l’usinage </a:t>
            </a:r>
            <a:r>
              <a:rPr lang="fr" dirty="0" smtClean="0">
                <a:solidFill>
                  <a:srgbClr val="526B8A"/>
                </a:solidFill>
              </a:rPr>
              <a:t>?</a:t>
            </a:r>
            <a:endParaRPr dirty="0">
              <a:solidFill>
                <a:srgbClr val="526B8A"/>
              </a:solidFill>
            </a:endParaRPr>
          </a:p>
          <a:p>
            <a:pPr marL="914400" lvl="1" indent="-317500" rtl="0">
              <a:spcBef>
                <a:spcPts val="0"/>
              </a:spcBef>
              <a:spcAft>
                <a:spcPts val="0"/>
              </a:spcAft>
              <a:buSzPts val="1400"/>
              <a:buAutoNum type="alphaUcPeriod"/>
            </a:pPr>
            <a:r>
              <a:rPr lang="fr" dirty="0">
                <a:latin typeface="Consolas" panose="020B0609020204030204" pitchFamily="49" charset="0"/>
                <a:cs typeface="Consolas" panose="020B0609020204030204" pitchFamily="49" charset="0"/>
              </a:rPr>
              <a:t>Principe d’usinabilité</a:t>
            </a:r>
            <a:endParaRPr dirty="0">
              <a:latin typeface="Consolas" panose="020B0609020204030204" pitchFamily="49" charset="0"/>
              <a:cs typeface="Consolas" panose="020B0609020204030204" pitchFamily="49" charset="0"/>
            </a:endParaRPr>
          </a:p>
          <a:p>
            <a:pPr marL="914400" lvl="1" indent="-317500" rtl="0">
              <a:spcBef>
                <a:spcPts val="0"/>
              </a:spcBef>
              <a:spcAft>
                <a:spcPts val="0"/>
              </a:spcAft>
              <a:buSzPts val="1400"/>
              <a:buAutoNum type="alphaUcPeriod"/>
            </a:pPr>
            <a:r>
              <a:rPr lang="fr" dirty="0">
                <a:latin typeface="Consolas" panose="020B0609020204030204" pitchFamily="49" charset="0"/>
                <a:cs typeface="Consolas" panose="020B0609020204030204" pitchFamily="49" charset="0"/>
              </a:rPr>
              <a:t>Les machines d’usinage à commande numérique</a:t>
            </a:r>
            <a:endParaRPr dirty="0">
              <a:latin typeface="Consolas" panose="020B0609020204030204" pitchFamily="49" charset="0"/>
              <a:cs typeface="Consolas" panose="020B0609020204030204" pitchFamily="49" charset="0"/>
            </a:endParaRPr>
          </a:p>
          <a:p>
            <a:pPr marL="914400" lvl="1" indent="-317500" rtl="0">
              <a:spcBef>
                <a:spcPts val="0"/>
              </a:spcBef>
              <a:spcAft>
                <a:spcPts val="0"/>
              </a:spcAft>
              <a:buSzPts val="1400"/>
              <a:buAutoNum type="alphaUcPeriod"/>
            </a:pPr>
            <a:r>
              <a:rPr lang="fr" dirty="0">
                <a:latin typeface="Consolas" panose="020B0609020204030204" pitchFamily="49" charset="0"/>
                <a:cs typeface="Consolas" panose="020B0609020204030204" pitchFamily="49" charset="0"/>
              </a:rPr>
              <a:t>Langage de commande numérique : </a:t>
            </a:r>
            <a:r>
              <a:rPr lang="fr" dirty="0" smtClean="0">
                <a:latin typeface="Consolas" panose="020B0609020204030204" pitchFamily="49" charset="0"/>
                <a:cs typeface="Consolas" panose="020B0609020204030204" pitchFamily="49" charset="0"/>
              </a:rPr>
              <a:t>G-Code</a:t>
            </a:r>
          </a:p>
          <a:p>
            <a:pPr marL="596900" lvl="1" indent="0" rtl="0">
              <a:spcBef>
                <a:spcPts val="0"/>
              </a:spcBef>
              <a:spcAft>
                <a:spcPts val="0"/>
              </a:spcAft>
              <a:buSzPts val="1400"/>
              <a:buNone/>
            </a:pPr>
            <a:endParaRPr dirty="0">
              <a:latin typeface="Consolas" panose="020B0609020204030204" pitchFamily="49" charset="0"/>
              <a:cs typeface="Consolas" panose="020B0609020204030204" pitchFamily="49" charset="0"/>
            </a:endParaRPr>
          </a:p>
          <a:p>
            <a:pPr marL="457200" lvl="0" indent="-342900" rtl="0">
              <a:spcBef>
                <a:spcPts val="0"/>
              </a:spcBef>
              <a:spcAft>
                <a:spcPts val="0"/>
              </a:spcAft>
              <a:buSzPts val="1800"/>
              <a:buAutoNum type="romanUcPeriod"/>
            </a:pPr>
            <a:r>
              <a:rPr lang="fr" dirty="0">
                <a:solidFill>
                  <a:srgbClr val="526B8A"/>
                </a:solidFill>
              </a:rPr>
              <a:t>Base de connaissances en usinage	</a:t>
            </a:r>
            <a:endParaRPr dirty="0">
              <a:solidFill>
                <a:srgbClr val="526B8A"/>
              </a:solidFill>
            </a:endParaRPr>
          </a:p>
          <a:p>
            <a:pPr marL="914400" lvl="1" indent="-317500" rtl="0">
              <a:spcBef>
                <a:spcPts val="0"/>
              </a:spcBef>
              <a:spcAft>
                <a:spcPts val="0"/>
              </a:spcAft>
              <a:buSzPts val="1400"/>
              <a:buAutoNum type="alphaUcPeriod"/>
            </a:pPr>
            <a:r>
              <a:rPr lang="fr" dirty="0">
                <a:latin typeface="Consolas" panose="020B0609020204030204" pitchFamily="49" charset="0"/>
                <a:cs typeface="Consolas" panose="020B0609020204030204" pitchFamily="49" charset="0"/>
              </a:rPr>
              <a:t>Les paramètres et conditions de coupe</a:t>
            </a:r>
            <a:endParaRPr dirty="0">
              <a:latin typeface="Consolas" panose="020B0609020204030204" pitchFamily="49" charset="0"/>
              <a:cs typeface="Consolas" panose="020B0609020204030204" pitchFamily="49" charset="0"/>
            </a:endParaRPr>
          </a:p>
          <a:p>
            <a:pPr marL="914400" lvl="1" indent="-317500" rtl="0">
              <a:spcBef>
                <a:spcPts val="0"/>
              </a:spcBef>
              <a:spcAft>
                <a:spcPts val="0"/>
              </a:spcAft>
              <a:buSzPts val="1400"/>
              <a:buAutoNum type="alphaUcPeriod"/>
            </a:pPr>
            <a:r>
              <a:rPr lang="fr" dirty="0" smtClean="0">
                <a:latin typeface="Consolas" panose="020B0609020204030204" pitchFamily="49" charset="0"/>
                <a:cs typeface="Consolas" panose="020B0609020204030204" pitchFamily="49" charset="0"/>
              </a:rPr>
              <a:t>Co</a:t>
            </a:r>
            <a:r>
              <a:rPr lang="fr-FR" dirty="0" err="1" smtClean="0">
                <a:latin typeface="Consolas" panose="020B0609020204030204" pitchFamily="49" charset="0"/>
                <a:cs typeface="Consolas" panose="020B0609020204030204" pitchFamily="49" charset="0"/>
              </a:rPr>
              <a:t>uple</a:t>
            </a:r>
            <a:r>
              <a:rPr lang="fr-FR" dirty="0" smtClean="0">
                <a:latin typeface="Consolas" panose="020B0609020204030204" pitchFamily="49" charset="0"/>
                <a:cs typeface="Consolas" panose="020B0609020204030204" pitchFamily="49" charset="0"/>
              </a:rPr>
              <a:t> Outil-Matière</a:t>
            </a:r>
            <a:endParaRPr dirty="0">
              <a:latin typeface="Consolas" panose="020B0609020204030204" pitchFamily="49" charset="0"/>
              <a:cs typeface="Consolas" panose="020B0609020204030204" pitchFamily="49" charset="0"/>
            </a:endParaRPr>
          </a:p>
          <a:p>
            <a:pPr marL="914400" lvl="1" indent="-317500" rtl="0">
              <a:spcBef>
                <a:spcPts val="0"/>
              </a:spcBef>
              <a:spcAft>
                <a:spcPts val="0"/>
              </a:spcAft>
              <a:buSzPts val="1400"/>
              <a:buAutoNum type="alphaUcPeriod"/>
            </a:pPr>
            <a:r>
              <a:rPr lang="fr" dirty="0">
                <a:latin typeface="Consolas" panose="020B0609020204030204" pitchFamily="49" charset="0"/>
                <a:cs typeface="Consolas" panose="020B0609020204030204" pitchFamily="49" charset="0"/>
              </a:rPr>
              <a:t>Intégration de la base de données au </a:t>
            </a:r>
            <a:r>
              <a:rPr lang="fr" dirty="0" smtClean="0">
                <a:latin typeface="Consolas" panose="020B0609020204030204" pitchFamily="49" charset="0"/>
                <a:cs typeface="Consolas" panose="020B0609020204030204" pitchFamily="49" charset="0"/>
              </a:rPr>
              <a:t>programme</a:t>
            </a:r>
          </a:p>
          <a:p>
            <a:pPr marL="596900" lvl="1" indent="0" rtl="0">
              <a:spcBef>
                <a:spcPts val="0"/>
              </a:spcBef>
              <a:spcAft>
                <a:spcPts val="0"/>
              </a:spcAft>
              <a:buSzPts val="1400"/>
              <a:buNone/>
            </a:pPr>
            <a:endParaRPr dirty="0">
              <a:latin typeface="Consolas" panose="020B0609020204030204" pitchFamily="49" charset="0"/>
              <a:cs typeface="Consolas" panose="020B0609020204030204" pitchFamily="49" charset="0"/>
            </a:endParaRPr>
          </a:p>
          <a:p>
            <a:pPr marL="457200" lvl="0" indent="-342900" rtl="0">
              <a:spcBef>
                <a:spcPts val="0"/>
              </a:spcBef>
              <a:spcAft>
                <a:spcPts val="0"/>
              </a:spcAft>
              <a:buSzPts val="1800"/>
              <a:buAutoNum type="romanUcPeriod"/>
            </a:pPr>
            <a:r>
              <a:rPr lang="fr" dirty="0">
                <a:solidFill>
                  <a:srgbClr val="526B8A"/>
                </a:solidFill>
              </a:rPr>
              <a:t>Programme d’interprétation du </a:t>
            </a:r>
            <a:r>
              <a:rPr lang="fr" dirty="0" smtClean="0">
                <a:solidFill>
                  <a:srgbClr val="526B8A"/>
                </a:solidFill>
              </a:rPr>
              <a:t>G-Code</a:t>
            </a:r>
            <a:endParaRPr dirty="0">
              <a:solidFill>
                <a:srgbClr val="526B8A"/>
              </a:solidFill>
            </a:endParaRPr>
          </a:p>
          <a:p>
            <a:pPr marL="914400" lvl="1" indent="-317500" rtl="0">
              <a:spcBef>
                <a:spcPts val="0"/>
              </a:spcBef>
              <a:spcAft>
                <a:spcPts val="0"/>
              </a:spcAft>
              <a:buSzPts val="1400"/>
              <a:buAutoNum type="alphaUcPeriod"/>
            </a:pPr>
            <a:r>
              <a:rPr lang="fr" dirty="0">
                <a:latin typeface="Consolas" panose="020B0609020204030204" pitchFamily="49" charset="0"/>
                <a:cs typeface="Consolas" panose="020B0609020204030204" pitchFamily="49" charset="0"/>
              </a:rPr>
              <a:t>Analyse de code et coloration syntaxique</a:t>
            </a:r>
            <a:endParaRPr dirty="0">
              <a:latin typeface="Consolas" panose="020B0609020204030204" pitchFamily="49" charset="0"/>
              <a:cs typeface="Consolas" panose="020B0609020204030204" pitchFamily="49" charset="0"/>
            </a:endParaRPr>
          </a:p>
          <a:p>
            <a:pPr marL="914400" lvl="1" indent="-317500" rtl="0">
              <a:spcBef>
                <a:spcPts val="0"/>
              </a:spcBef>
              <a:spcAft>
                <a:spcPts val="0"/>
              </a:spcAft>
              <a:buSzPts val="1400"/>
              <a:buAutoNum type="alphaUcPeriod"/>
            </a:pPr>
            <a:r>
              <a:rPr lang="fr" dirty="0">
                <a:latin typeface="Consolas" panose="020B0609020204030204" pitchFamily="49" charset="0"/>
                <a:cs typeface="Consolas" panose="020B0609020204030204" pitchFamily="49" charset="0"/>
              </a:rPr>
              <a:t>Aide contextuelle</a:t>
            </a:r>
            <a:endParaRPr dirty="0">
              <a:latin typeface="Consolas" panose="020B0609020204030204" pitchFamily="49" charset="0"/>
              <a:cs typeface="Consolas" panose="020B0609020204030204" pitchFamily="49" charset="0"/>
            </a:endParaRPr>
          </a:p>
          <a:p>
            <a:pPr marL="914400" lvl="1" indent="-317500" rtl="0">
              <a:spcBef>
                <a:spcPts val="0"/>
              </a:spcBef>
              <a:spcAft>
                <a:spcPts val="0"/>
              </a:spcAft>
              <a:buSzPts val="1400"/>
              <a:buAutoNum type="alphaUcPeriod"/>
            </a:pPr>
            <a:r>
              <a:rPr lang="fr" dirty="0">
                <a:latin typeface="Consolas" panose="020B0609020204030204" pitchFamily="49" charset="0"/>
                <a:cs typeface="Consolas" panose="020B0609020204030204" pitchFamily="49" charset="0"/>
              </a:rPr>
              <a:t>Interpréteur</a:t>
            </a:r>
            <a:endParaRPr dirty="0">
              <a:latin typeface="Consolas" panose="020B0609020204030204" pitchFamily="49" charset="0"/>
              <a:cs typeface="Consolas" panose="020B0609020204030204" pitchFamily="49" charset="0"/>
            </a:endParaRPr>
          </a:p>
          <a:p>
            <a:pPr marL="0" lvl="0" indent="0" rtl="0">
              <a:spcBef>
                <a:spcPts val="1600"/>
              </a:spcBef>
              <a:spcAft>
                <a:spcPts val="0"/>
              </a:spcAft>
              <a:buNone/>
            </a:pPr>
            <a:endParaRPr dirty="0"/>
          </a:p>
          <a:p>
            <a:pPr marL="0" lvl="0" indent="0">
              <a:spcBef>
                <a:spcPts val="1600"/>
              </a:spcBef>
              <a:spcAft>
                <a:spcPts val="1600"/>
              </a:spcAft>
              <a:buNone/>
            </a:pPr>
            <a:endParaRPr dirty="0"/>
          </a:p>
        </p:txBody>
      </p:sp>
      <p:sp>
        <p:nvSpPr>
          <p:cNvPr id="82" name="Shape 8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fr"/>
              <a:t>7</a:t>
            </a:f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207192" y="445025"/>
            <a:ext cx="8520600" cy="5727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526B8A"/>
              </a:buClr>
              <a:buSzPts val="1800"/>
              <a:buAutoNum type="romanUcPeriod"/>
            </a:pPr>
            <a:r>
              <a:rPr lang="fr" sz="2000" dirty="0">
                <a:solidFill>
                  <a:srgbClr val="526B8A"/>
                </a:solidFill>
              </a:rPr>
              <a:t>Qu’est ce que l’usinage ?</a:t>
            </a:r>
            <a:endParaRPr sz="4000" dirty="0">
              <a:solidFill>
                <a:srgbClr val="526B8A"/>
              </a:solidFill>
            </a:endParaRPr>
          </a:p>
        </p:txBody>
      </p:sp>
      <p:sp>
        <p:nvSpPr>
          <p:cNvPr id="123" name="Shape 123"/>
          <p:cNvSpPr txBox="1">
            <a:spLocks noGrp="1"/>
          </p:cNvSpPr>
          <p:nvPr>
            <p:ph type="body" idx="1"/>
          </p:nvPr>
        </p:nvSpPr>
        <p:spPr>
          <a:xfrm>
            <a:off x="311700" y="1487988"/>
            <a:ext cx="8832300" cy="2416173"/>
          </a:xfrm>
          <a:prstGeom prst="rect">
            <a:avLst/>
          </a:prstGeom>
        </p:spPr>
        <p:txBody>
          <a:bodyPr spcFirstLastPara="1" wrap="square" lIns="91425" tIns="91425" rIns="91425" bIns="91425" anchor="t" anchorCtr="0">
            <a:noAutofit/>
          </a:bodyPr>
          <a:lstStyle/>
          <a:p>
            <a:pPr marL="330200" lvl="0" indent="-171450" rtl="0">
              <a:spcBef>
                <a:spcPts val="1600"/>
              </a:spcBef>
              <a:spcAft>
                <a:spcPts val="0"/>
              </a:spcAft>
              <a:buSzPts val="1100"/>
              <a:buFont typeface="Wingdings" panose="05000000000000000000" pitchFamily="2" charset="2"/>
              <a:buChar char="Ø"/>
            </a:pPr>
            <a:r>
              <a:rPr lang="fr" sz="1100" dirty="0" smtClean="0">
                <a:solidFill>
                  <a:srgbClr val="08111A"/>
                </a:solidFill>
              </a:rPr>
              <a:t>Les </a:t>
            </a:r>
            <a:r>
              <a:rPr lang="fr" sz="1100" dirty="0">
                <a:solidFill>
                  <a:srgbClr val="08111A"/>
                </a:solidFill>
              </a:rPr>
              <a:t>paramètres d’usinabilité d’une matière </a:t>
            </a:r>
            <a:endParaRPr sz="1100" dirty="0">
              <a:solidFill>
                <a:srgbClr val="08111A"/>
              </a:solidFill>
            </a:endParaRPr>
          </a:p>
          <a:p>
            <a:pPr marL="914400" lvl="1" indent="-298450" rtl="0">
              <a:lnSpc>
                <a:spcPct val="150000"/>
              </a:lnSpc>
              <a:spcBef>
                <a:spcPts val="0"/>
              </a:spcBef>
              <a:spcAft>
                <a:spcPts val="0"/>
              </a:spcAft>
              <a:buSzPts val="1100"/>
              <a:buChar char="○"/>
            </a:pPr>
            <a:r>
              <a:rPr lang="fr" sz="1100" dirty="0">
                <a:solidFill>
                  <a:srgbClr val="08111A"/>
                </a:solidFill>
              </a:rPr>
              <a:t>Classe de la matière du point de vue métallurgique et mécanique</a:t>
            </a:r>
            <a:endParaRPr sz="1100" dirty="0">
              <a:solidFill>
                <a:srgbClr val="08111A"/>
              </a:solidFill>
            </a:endParaRPr>
          </a:p>
          <a:p>
            <a:pPr marL="914400" lvl="1" indent="-298450" rtl="0">
              <a:lnSpc>
                <a:spcPct val="150000"/>
              </a:lnSpc>
              <a:spcBef>
                <a:spcPts val="0"/>
              </a:spcBef>
              <a:spcAft>
                <a:spcPts val="0"/>
              </a:spcAft>
              <a:buSzPts val="1100"/>
              <a:buChar char="○"/>
            </a:pPr>
            <a:r>
              <a:rPr lang="fr" sz="1100" dirty="0">
                <a:solidFill>
                  <a:srgbClr val="08111A"/>
                </a:solidFill>
              </a:rPr>
              <a:t>Géométrie de l’arête de coupe à utiliser</a:t>
            </a:r>
            <a:endParaRPr sz="1100" dirty="0">
              <a:solidFill>
                <a:srgbClr val="08111A"/>
              </a:solidFill>
            </a:endParaRPr>
          </a:p>
          <a:p>
            <a:pPr marL="914400" lvl="1" indent="-298450" rtl="0">
              <a:lnSpc>
                <a:spcPct val="150000"/>
              </a:lnSpc>
              <a:spcBef>
                <a:spcPts val="0"/>
              </a:spcBef>
              <a:spcAft>
                <a:spcPts val="0"/>
              </a:spcAft>
              <a:buSzPts val="1100"/>
              <a:buChar char="○"/>
            </a:pPr>
            <a:r>
              <a:rPr lang="fr" sz="1100" dirty="0">
                <a:solidFill>
                  <a:srgbClr val="08111A"/>
                </a:solidFill>
              </a:rPr>
              <a:t>Matériau de coupe (nuance)  (carbure cémenté revêtu, céramique, CBN ou PCD</a:t>
            </a:r>
            <a:r>
              <a:rPr lang="fr" sz="1100" dirty="0" smtClean="0">
                <a:solidFill>
                  <a:srgbClr val="08111A"/>
                </a:solidFill>
              </a:rPr>
              <a:t>..)</a:t>
            </a:r>
            <a:endParaRPr sz="1100" dirty="0">
              <a:solidFill>
                <a:srgbClr val="08111A"/>
              </a:solidFill>
            </a:endParaRPr>
          </a:p>
          <a:p>
            <a:pPr marL="457200" lvl="0" indent="-298450" rtl="0">
              <a:spcBef>
                <a:spcPts val="1600"/>
              </a:spcBef>
              <a:spcAft>
                <a:spcPts val="0"/>
              </a:spcAft>
              <a:buSzPts val="1100"/>
              <a:buFont typeface="Wingdings" panose="05000000000000000000" pitchFamily="2" charset="2"/>
              <a:buChar char="Ø"/>
            </a:pPr>
            <a:r>
              <a:rPr lang="fr" sz="1100" dirty="0">
                <a:solidFill>
                  <a:srgbClr val="08111A"/>
                </a:solidFill>
              </a:rPr>
              <a:t>Les facteurs d’une “Bonne usinabilité “ </a:t>
            </a:r>
            <a:endParaRPr sz="1100" dirty="0">
              <a:solidFill>
                <a:srgbClr val="08111A"/>
              </a:solidFill>
            </a:endParaRPr>
          </a:p>
          <a:p>
            <a:pPr marL="914400" lvl="1" indent="-298450" rtl="0">
              <a:lnSpc>
                <a:spcPct val="150000"/>
              </a:lnSpc>
              <a:spcBef>
                <a:spcPts val="0"/>
              </a:spcBef>
              <a:spcAft>
                <a:spcPts val="0"/>
              </a:spcAft>
              <a:buSzPts val="1100"/>
              <a:buFont typeface="Wingdings" panose="05000000000000000000" pitchFamily="2" charset="2"/>
              <a:buChar char="Ø"/>
            </a:pPr>
            <a:r>
              <a:rPr lang="fr" sz="1100" dirty="0">
                <a:solidFill>
                  <a:srgbClr val="08111A"/>
                </a:solidFill>
              </a:rPr>
              <a:t>Machine-Outil utilisée</a:t>
            </a:r>
            <a:endParaRPr sz="1100" dirty="0">
              <a:solidFill>
                <a:srgbClr val="08111A"/>
              </a:solidFill>
            </a:endParaRPr>
          </a:p>
          <a:p>
            <a:pPr marL="914400" lvl="1" indent="-298450" rtl="0">
              <a:lnSpc>
                <a:spcPct val="150000"/>
              </a:lnSpc>
              <a:spcBef>
                <a:spcPts val="0"/>
              </a:spcBef>
              <a:spcAft>
                <a:spcPts val="0"/>
              </a:spcAft>
              <a:buSzPts val="1100"/>
              <a:buFont typeface="Wingdings" panose="05000000000000000000" pitchFamily="2" charset="2"/>
              <a:buChar char="Ø"/>
            </a:pPr>
            <a:r>
              <a:rPr lang="fr" sz="1100" dirty="0">
                <a:solidFill>
                  <a:srgbClr val="08111A"/>
                </a:solidFill>
              </a:rPr>
              <a:t>La durée de vie de l’outil</a:t>
            </a:r>
            <a:endParaRPr sz="1100" dirty="0">
              <a:solidFill>
                <a:srgbClr val="08111A"/>
              </a:solidFill>
            </a:endParaRPr>
          </a:p>
          <a:p>
            <a:pPr marL="914400" lvl="1" indent="-298450" rtl="0">
              <a:lnSpc>
                <a:spcPct val="150000"/>
              </a:lnSpc>
              <a:spcBef>
                <a:spcPts val="0"/>
              </a:spcBef>
              <a:spcAft>
                <a:spcPts val="0"/>
              </a:spcAft>
              <a:buSzPts val="1100"/>
              <a:buFont typeface="Wingdings" panose="05000000000000000000" pitchFamily="2" charset="2"/>
              <a:buChar char="Ø"/>
            </a:pPr>
            <a:r>
              <a:rPr lang="fr" sz="1100" dirty="0">
                <a:solidFill>
                  <a:srgbClr val="08111A"/>
                </a:solidFill>
              </a:rPr>
              <a:t>La microstructure de la matière (pièce)...</a:t>
            </a:r>
            <a:endParaRPr sz="1100" dirty="0">
              <a:solidFill>
                <a:srgbClr val="08111A"/>
              </a:solidFill>
            </a:endParaRPr>
          </a:p>
          <a:p>
            <a:pPr marL="457200" lvl="0" indent="0" rtl="0">
              <a:spcBef>
                <a:spcPts val="1600"/>
              </a:spcBef>
              <a:spcAft>
                <a:spcPts val="0"/>
              </a:spcAft>
              <a:buNone/>
            </a:pPr>
            <a:endParaRPr sz="1100" dirty="0">
              <a:solidFill>
                <a:srgbClr val="08111A"/>
              </a:solidFill>
            </a:endParaRPr>
          </a:p>
          <a:p>
            <a:pPr marL="0" lvl="0" indent="0" rtl="0">
              <a:spcBef>
                <a:spcPts val="1600"/>
              </a:spcBef>
              <a:spcAft>
                <a:spcPts val="1600"/>
              </a:spcAft>
              <a:buNone/>
            </a:pPr>
            <a:endParaRPr dirty="0">
              <a:solidFill>
                <a:srgbClr val="08111A"/>
              </a:solidFill>
            </a:endParaRPr>
          </a:p>
        </p:txBody>
      </p:sp>
      <p:sp>
        <p:nvSpPr>
          <p:cNvPr id="124" name="Shape 1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fr"/>
              <a:t>8</a:t>
            </a:fld>
            <a:endParaRPr/>
          </a:p>
        </p:txBody>
      </p:sp>
      <p:sp>
        <p:nvSpPr>
          <p:cNvPr id="6" name="Titre 2"/>
          <p:cNvSpPr txBox="1">
            <a:spLocks/>
          </p:cNvSpPr>
          <p:nvPr/>
        </p:nvSpPr>
        <p:spPr>
          <a:xfrm>
            <a:off x="623400" y="1017725"/>
            <a:ext cx="8520600" cy="572700"/>
          </a:xfrm>
          <a:prstGeom prst="rect">
            <a:avLst/>
          </a:prstGeom>
        </p:spPr>
        <p:txBody>
          <a:bodyPr spcFirstLastPara="1" vert="horz" wrap="square" lIns="91425" tIns="91425" rIns="91425" bIns="91425" rtlCol="0" anchor="t" anchorCtr="0">
            <a:noAutofit/>
          </a:bodyPr>
          <a:lstStyle>
            <a:lvl1pPr lvl="0" algn="ctr" defTabSz="685800" rtl="0" eaLnBrk="1" latinLnBrk="0" hangingPunct="1">
              <a:lnSpc>
                <a:spcPct val="85000"/>
              </a:lnSpc>
              <a:spcBef>
                <a:spcPts val="0"/>
              </a:spcBef>
              <a:spcAft>
                <a:spcPts val="0"/>
              </a:spcAft>
              <a:buSzPts val="2800"/>
              <a:buNone/>
              <a:defRPr sz="3600" kern="1200" spc="-38" baseline="0">
                <a:solidFill>
                  <a:schemeClr val="tx1">
                    <a:lumMod val="75000"/>
                    <a:lumOff val="25000"/>
                  </a:schemeClr>
                </a:solidFill>
                <a:latin typeface="Consolas" panose="020B0609020204030204" pitchFamily="49" charset="0"/>
                <a:ea typeface="+mj-ea"/>
                <a:cs typeface="Consolas" panose="020B0609020204030204" pitchFamily="49"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114300" algn="l">
              <a:lnSpc>
                <a:spcPct val="115000"/>
              </a:lnSpc>
              <a:buClr>
                <a:srgbClr val="526B8A"/>
              </a:buClr>
              <a:buSzPts val="1800"/>
              <a:buFontTx/>
            </a:pPr>
            <a:r>
              <a:rPr lang="fr-FR" sz="1400" dirty="0" smtClean="0">
                <a:solidFill>
                  <a:srgbClr val="08111A"/>
                </a:solidFill>
                <a:ea typeface="+mn-ea"/>
              </a:rPr>
              <a:t>Principe d’usinabilité</a:t>
            </a:r>
            <a:endParaRPr lang="fr-FR" sz="2000" dirty="0">
              <a:solidFill>
                <a:srgbClr val="526B8A"/>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Shape 130"/>
          <p:cNvSpPr txBox="1">
            <a:spLocks noGrp="1"/>
          </p:cNvSpPr>
          <p:nvPr>
            <p:ph type="body" idx="1"/>
          </p:nvPr>
        </p:nvSpPr>
        <p:spPr>
          <a:xfrm>
            <a:off x="294300" y="757798"/>
            <a:ext cx="8849700" cy="4360500"/>
          </a:xfrm>
          <a:prstGeom prst="rect">
            <a:avLst/>
          </a:prstGeom>
        </p:spPr>
        <p:txBody>
          <a:bodyPr spcFirstLastPara="1" wrap="square" lIns="91425" tIns="91425" rIns="91425" bIns="91425" anchor="t" anchorCtr="0">
            <a:noAutofit/>
          </a:bodyPr>
          <a:lstStyle/>
          <a:p>
            <a:pPr lvl="0" indent="-304800">
              <a:lnSpc>
                <a:spcPct val="115000"/>
              </a:lnSpc>
              <a:spcBef>
                <a:spcPts val="1600"/>
              </a:spcBef>
              <a:buClr>
                <a:srgbClr val="434343"/>
              </a:buClr>
              <a:buSzPts val="1200"/>
              <a:buFont typeface="Arial"/>
              <a:buChar char="➢"/>
            </a:pPr>
            <a:r>
              <a:rPr lang="fr-FR" sz="1100" dirty="0">
                <a:solidFill>
                  <a:srgbClr val="434343"/>
                </a:solidFill>
              </a:rPr>
              <a:t>Définition : </a:t>
            </a:r>
            <a:r>
              <a:rPr lang="fr-FR" sz="1100" dirty="0">
                <a:solidFill>
                  <a:schemeClr val="dk1"/>
                </a:solidFill>
              </a:rPr>
              <a:t> la </a:t>
            </a:r>
            <a:r>
              <a:rPr lang="fr-FR" sz="1100" b="1" dirty="0">
                <a:solidFill>
                  <a:schemeClr val="dk1"/>
                </a:solidFill>
              </a:rPr>
              <a:t>commande numérique</a:t>
            </a:r>
            <a:r>
              <a:rPr lang="fr-FR" sz="1100" dirty="0">
                <a:solidFill>
                  <a:schemeClr val="dk1"/>
                </a:solidFill>
              </a:rPr>
              <a:t> désigne l'ensemble des matériels et logiciels ayant pour fonction de donner les instructions de mouvements à tous les organes d'une </a:t>
            </a:r>
            <a:r>
              <a:rPr lang="fr-FR" sz="1100" dirty="0" smtClean="0">
                <a:solidFill>
                  <a:schemeClr val="dk1"/>
                </a:solidFill>
                <a:uFill>
                  <a:noFill/>
                </a:uFill>
                <a:hlinkClick r:id="rId3"/>
              </a:rPr>
              <a:t>machine-outil</a:t>
            </a:r>
            <a:r>
              <a:rPr lang="fr" sz="1000" dirty="0" smtClean="0">
                <a:solidFill>
                  <a:srgbClr val="434343"/>
                </a:solidFill>
              </a:rPr>
              <a:t>                                                                   </a:t>
            </a:r>
            <a:endParaRPr sz="1000" dirty="0">
              <a:solidFill>
                <a:srgbClr val="434343"/>
              </a:solidFill>
            </a:endParaRPr>
          </a:p>
          <a:p>
            <a:pPr marL="0" lvl="0" indent="0" rtl="0">
              <a:spcBef>
                <a:spcPts val="1600"/>
              </a:spcBef>
              <a:spcAft>
                <a:spcPts val="0"/>
              </a:spcAft>
              <a:buNone/>
            </a:pPr>
            <a:endParaRPr sz="1000" dirty="0">
              <a:solidFill>
                <a:srgbClr val="434343"/>
              </a:solidFill>
            </a:endParaRPr>
          </a:p>
          <a:p>
            <a:pPr marL="0" lvl="0" indent="0" rtl="0">
              <a:spcBef>
                <a:spcPts val="1600"/>
              </a:spcBef>
              <a:spcAft>
                <a:spcPts val="0"/>
              </a:spcAft>
              <a:buNone/>
            </a:pPr>
            <a:endParaRPr sz="1000" dirty="0">
              <a:solidFill>
                <a:srgbClr val="434343"/>
              </a:solidFill>
            </a:endParaRPr>
          </a:p>
          <a:p>
            <a:pPr marL="457200" lvl="0" indent="0" rtl="0">
              <a:spcBef>
                <a:spcPts val="1600"/>
              </a:spcBef>
              <a:spcAft>
                <a:spcPts val="1600"/>
              </a:spcAft>
              <a:buNone/>
            </a:pPr>
            <a:endParaRPr sz="1400" u="sng" dirty="0"/>
          </a:p>
        </p:txBody>
      </p:sp>
      <p:sp>
        <p:nvSpPr>
          <p:cNvPr id="131" name="Shape 13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fr"/>
              <a:t>9</a:t>
            </a:fld>
            <a:endParaRPr/>
          </a:p>
        </p:txBody>
      </p:sp>
      <p:grpSp>
        <p:nvGrpSpPr>
          <p:cNvPr id="2" name="Groupe 1"/>
          <p:cNvGrpSpPr/>
          <p:nvPr/>
        </p:nvGrpSpPr>
        <p:grpSpPr>
          <a:xfrm>
            <a:off x="890746" y="1592965"/>
            <a:ext cx="3253277" cy="2704269"/>
            <a:chOff x="466200" y="2009341"/>
            <a:chExt cx="3253277" cy="2704269"/>
          </a:xfrm>
        </p:grpSpPr>
        <p:sp>
          <p:nvSpPr>
            <p:cNvPr id="133" name="Shape 133"/>
            <p:cNvSpPr txBox="1"/>
            <p:nvPr/>
          </p:nvSpPr>
          <p:spPr>
            <a:xfrm>
              <a:off x="466200" y="2009341"/>
              <a:ext cx="3090900" cy="393600"/>
            </a:xfrm>
            <a:prstGeom prst="rect">
              <a:avLst/>
            </a:prstGeom>
            <a:noFill/>
            <a:ln>
              <a:noFill/>
            </a:ln>
          </p:spPr>
          <p:txBody>
            <a:bodyPr spcFirstLastPara="1" wrap="square" lIns="91425" tIns="91425" rIns="91425" bIns="91425" anchor="t" anchorCtr="0">
              <a:noAutofit/>
            </a:bodyPr>
            <a:lstStyle/>
            <a:p>
              <a:pPr marL="457200" lvl="0" indent="-292100" rtl="0">
                <a:lnSpc>
                  <a:spcPct val="115000"/>
                </a:lnSpc>
                <a:spcBef>
                  <a:spcPts val="0"/>
                </a:spcBef>
                <a:spcAft>
                  <a:spcPts val="0"/>
                </a:spcAft>
                <a:buClr>
                  <a:srgbClr val="D33682"/>
                </a:buClr>
                <a:buSzPts val="1000"/>
                <a:buChar char="➢"/>
              </a:pPr>
              <a:r>
                <a:rPr lang="fr" sz="1000" b="1" i="1" dirty="0">
                  <a:solidFill>
                    <a:srgbClr val="D33682"/>
                  </a:solidFill>
                </a:rPr>
                <a:t>  Tournage à commande numérique :</a:t>
              </a:r>
              <a:endParaRPr sz="1000" b="1" i="1" dirty="0">
                <a:solidFill>
                  <a:srgbClr val="D33682"/>
                </a:solidFill>
              </a:endParaRPr>
            </a:p>
            <a:p>
              <a:pPr marL="0" lvl="0" indent="0" rtl="0">
                <a:spcBef>
                  <a:spcPts val="1600"/>
                </a:spcBef>
                <a:spcAft>
                  <a:spcPts val="0"/>
                </a:spcAft>
                <a:buNone/>
              </a:pPr>
              <a:endParaRPr dirty="0"/>
            </a:p>
          </p:txBody>
        </p:sp>
        <p:pic>
          <p:nvPicPr>
            <p:cNvPr id="134" name="Shape 134"/>
            <p:cNvPicPr preferRelativeResize="0"/>
            <p:nvPr/>
          </p:nvPicPr>
          <p:blipFill>
            <a:blip r:embed="rId4">
              <a:alphaModFix/>
            </a:blip>
            <a:stretch>
              <a:fillRect/>
            </a:stretch>
          </p:blipFill>
          <p:spPr>
            <a:xfrm>
              <a:off x="957943" y="2358715"/>
              <a:ext cx="2761534" cy="2354895"/>
            </a:xfrm>
            <a:prstGeom prst="rect">
              <a:avLst/>
            </a:prstGeom>
            <a:noFill/>
            <a:ln>
              <a:noFill/>
            </a:ln>
          </p:spPr>
        </p:pic>
      </p:grpSp>
      <p:grpSp>
        <p:nvGrpSpPr>
          <p:cNvPr id="4" name="Groupe 3"/>
          <p:cNvGrpSpPr/>
          <p:nvPr/>
        </p:nvGrpSpPr>
        <p:grpSpPr>
          <a:xfrm>
            <a:off x="5186152" y="1685019"/>
            <a:ext cx="3090900" cy="2673585"/>
            <a:chOff x="5333112" y="2040025"/>
            <a:chExt cx="3090900" cy="2673585"/>
          </a:xfrm>
        </p:grpSpPr>
        <p:sp>
          <p:nvSpPr>
            <p:cNvPr id="132" name="Shape 132"/>
            <p:cNvSpPr txBox="1"/>
            <p:nvPr/>
          </p:nvSpPr>
          <p:spPr>
            <a:xfrm>
              <a:off x="5333112" y="2040025"/>
              <a:ext cx="3090900" cy="393600"/>
            </a:xfrm>
            <a:prstGeom prst="rect">
              <a:avLst/>
            </a:prstGeom>
            <a:noFill/>
            <a:ln>
              <a:noFill/>
            </a:ln>
          </p:spPr>
          <p:txBody>
            <a:bodyPr spcFirstLastPara="1" wrap="square" lIns="91425" tIns="91425" rIns="91425" bIns="91425" anchor="t" anchorCtr="0">
              <a:noAutofit/>
            </a:bodyPr>
            <a:lstStyle/>
            <a:p>
              <a:pPr marL="457200" lvl="0" indent="-292100" rtl="0">
                <a:lnSpc>
                  <a:spcPct val="115000"/>
                </a:lnSpc>
                <a:spcBef>
                  <a:spcPts val="0"/>
                </a:spcBef>
                <a:spcAft>
                  <a:spcPts val="0"/>
                </a:spcAft>
                <a:buClr>
                  <a:srgbClr val="6FA8DC"/>
                </a:buClr>
                <a:buSzPts val="1000"/>
                <a:buChar char="➢"/>
              </a:pPr>
              <a:r>
                <a:rPr lang="fr" sz="1000" b="1" i="1" dirty="0">
                  <a:solidFill>
                    <a:srgbClr val="6FA8DC"/>
                  </a:solidFill>
                </a:rPr>
                <a:t>  Fraisage à commande numérique :</a:t>
              </a:r>
              <a:endParaRPr sz="1000" b="1" i="1" dirty="0">
                <a:solidFill>
                  <a:srgbClr val="6FA8DC"/>
                </a:solidFill>
              </a:endParaRPr>
            </a:p>
            <a:p>
              <a:pPr marL="0" lvl="0" indent="0">
                <a:spcBef>
                  <a:spcPts val="1600"/>
                </a:spcBef>
                <a:spcAft>
                  <a:spcPts val="0"/>
                </a:spcAft>
                <a:buNone/>
              </a:pPr>
              <a:endParaRPr dirty="0"/>
            </a:p>
          </p:txBody>
        </p:sp>
        <p:pic>
          <p:nvPicPr>
            <p:cNvPr id="135" name="Shape 135"/>
            <p:cNvPicPr preferRelativeResize="0"/>
            <p:nvPr/>
          </p:nvPicPr>
          <p:blipFill>
            <a:blip r:embed="rId5">
              <a:alphaModFix/>
            </a:blip>
            <a:stretch>
              <a:fillRect/>
            </a:stretch>
          </p:blipFill>
          <p:spPr>
            <a:xfrm>
              <a:off x="5428992" y="2304191"/>
              <a:ext cx="2899139" cy="2409419"/>
            </a:xfrm>
            <a:prstGeom prst="rect">
              <a:avLst/>
            </a:prstGeom>
            <a:noFill/>
            <a:ln>
              <a:noFill/>
            </a:ln>
          </p:spPr>
        </p:pic>
      </p:grpSp>
      <p:sp>
        <p:nvSpPr>
          <p:cNvPr id="3" name="Titre 2"/>
          <p:cNvSpPr>
            <a:spLocks noGrp="1"/>
          </p:cNvSpPr>
          <p:nvPr>
            <p:ph type="title"/>
          </p:nvPr>
        </p:nvSpPr>
        <p:spPr>
          <a:xfrm>
            <a:off x="957943" y="553495"/>
            <a:ext cx="8520600" cy="572700"/>
          </a:xfrm>
        </p:spPr>
        <p:txBody>
          <a:bodyPr spcFirstLastPara="1" vert="horz" wrap="square" lIns="91425" tIns="91425" rIns="91425" bIns="91425" rtlCol="0" anchor="t" anchorCtr="0">
            <a:noAutofit/>
          </a:bodyPr>
          <a:lstStyle/>
          <a:p>
            <a:pPr marL="114300" algn="l">
              <a:lnSpc>
                <a:spcPct val="115000"/>
              </a:lnSpc>
              <a:buClr>
                <a:srgbClr val="526B8A"/>
              </a:buClr>
              <a:buSzPts val="1800"/>
            </a:pPr>
            <a:r>
              <a:rPr lang="fr-FR" sz="1400" dirty="0">
                <a:solidFill>
                  <a:srgbClr val="08111A"/>
                </a:solidFill>
                <a:ea typeface="+mn-ea"/>
              </a:rPr>
              <a:t>Les machines d’usinage à commande numérique :</a:t>
            </a:r>
            <a:r>
              <a:rPr lang="fr-FR" sz="2000" dirty="0">
                <a:solidFill>
                  <a:srgbClr val="526B8A"/>
                </a:solidFill>
              </a:rPr>
              <a:t/>
            </a:r>
            <a:br>
              <a:rPr lang="fr-FR" sz="2000" dirty="0">
                <a:solidFill>
                  <a:srgbClr val="526B8A"/>
                </a:solidFill>
              </a:rPr>
            </a:br>
            <a:endParaRPr lang="fr-FR" sz="2000" dirty="0">
              <a:solidFill>
                <a:srgbClr val="526B8A"/>
              </a:solidFill>
            </a:endParaRPr>
          </a:p>
        </p:txBody>
      </p:sp>
      <p:sp>
        <p:nvSpPr>
          <p:cNvPr id="11" name="Shape 122"/>
          <p:cNvSpPr txBox="1">
            <a:spLocks/>
          </p:cNvSpPr>
          <p:nvPr/>
        </p:nvSpPr>
        <p:spPr>
          <a:xfrm>
            <a:off x="474729" y="86725"/>
            <a:ext cx="8520600" cy="572700"/>
          </a:xfrm>
          <a:prstGeom prst="rect">
            <a:avLst/>
          </a:prstGeom>
        </p:spPr>
        <p:txBody>
          <a:bodyPr spcFirstLastPara="1" vert="horz" wrap="square" lIns="91425" tIns="91425" rIns="91425" bIns="91425" rtlCol="0" anchor="t" anchorCtr="0">
            <a:noAutofit/>
          </a:bodyPr>
          <a:lstStyle>
            <a:lvl1pPr lvl="0" algn="ctr" defTabSz="685800" rtl="0" eaLnBrk="1" latinLnBrk="0" hangingPunct="1">
              <a:lnSpc>
                <a:spcPct val="85000"/>
              </a:lnSpc>
              <a:spcBef>
                <a:spcPts val="0"/>
              </a:spcBef>
              <a:spcAft>
                <a:spcPts val="0"/>
              </a:spcAft>
              <a:buSzPts val="2800"/>
              <a:buNone/>
              <a:defRPr sz="3600" kern="1200" spc="-38" baseline="0">
                <a:solidFill>
                  <a:schemeClr val="tx1">
                    <a:lumMod val="75000"/>
                    <a:lumOff val="25000"/>
                  </a:schemeClr>
                </a:solidFill>
                <a:latin typeface="Consolas" panose="020B0609020204030204" pitchFamily="49" charset="0"/>
                <a:ea typeface="+mj-ea"/>
                <a:cs typeface="Consolas" panose="020B0609020204030204" pitchFamily="49"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457200" indent="-342900" algn="l">
              <a:lnSpc>
                <a:spcPct val="115000"/>
              </a:lnSpc>
              <a:buClr>
                <a:srgbClr val="526B8A"/>
              </a:buClr>
              <a:buSzPts val="1800"/>
              <a:buFontTx/>
              <a:buAutoNum type="romanUcPeriod"/>
            </a:pPr>
            <a:r>
              <a:rPr lang="fr-FR" sz="2000" dirty="0" smtClean="0">
                <a:solidFill>
                  <a:srgbClr val="526B8A"/>
                </a:solidFill>
              </a:rPr>
              <a:t>Qu’est ce que l’usinage ?</a:t>
            </a:r>
            <a:endParaRPr lang="fr-FR" sz="4000" dirty="0">
              <a:solidFill>
                <a:srgbClr val="526B8A"/>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étrospective">
  <a:themeElements>
    <a:clrScheme name="Personnalisé 4">
      <a:dk1>
        <a:srgbClr val="000000"/>
      </a:dk1>
      <a:lt1>
        <a:sysClr val="window" lastClr="FFFFFF"/>
      </a:lt1>
      <a:dk2>
        <a:srgbClr val="637052"/>
      </a:dk2>
      <a:lt2>
        <a:srgbClr val="CCDDEA"/>
      </a:lt2>
      <a:accent1>
        <a:srgbClr val="486180"/>
      </a:accent1>
      <a:accent2>
        <a:srgbClr val="486180"/>
      </a:accent2>
      <a:accent3>
        <a:srgbClr val="865640"/>
      </a:accent3>
      <a:accent4>
        <a:srgbClr val="9B8357"/>
      </a:accent4>
      <a:accent5>
        <a:srgbClr val="C2BC80"/>
      </a:accent5>
      <a:accent6>
        <a:srgbClr val="94A088"/>
      </a:accent6>
      <a:hlink>
        <a:srgbClr val="2998E3"/>
      </a:hlink>
      <a:folHlink>
        <a:srgbClr val="8C8C8C"/>
      </a:folHlink>
    </a:clrScheme>
    <a:fontScheme name="Rétrospectiv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étrospective">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TM02900688[[fn=Facette]]</Template>
  <TotalTime>369</TotalTime>
  <Words>2169</Words>
  <Application>Microsoft Office PowerPoint</Application>
  <PresentationFormat>Affichage à l'écran (16:9)</PresentationFormat>
  <Paragraphs>311</Paragraphs>
  <Slides>29</Slides>
  <Notes>29</Notes>
  <HiddenSlides>0</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29</vt:i4>
      </vt:variant>
    </vt:vector>
  </HeadingPairs>
  <TitlesOfParts>
    <vt:vector size="41" baseType="lpstr">
      <vt:lpstr>Consolas</vt:lpstr>
      <vt:lpstr>Calibri Light</vt:lpstr>
      <vt:lpstr>Roboto Mono</vt:lpstr>
      <vt:lpstr>Calibri</vt:lpstr>
      <vt:lpstr>Economica</vt:lpstr>
      <vt:lpstr>Wingdings</vt:lpstr>
      <vt:lpstr>Open Sans</vt:lpstr>
      <vt:lpstr>Arial</vt:lpstr>
      <vt:lpstr>Aparajita</vt:lpstr>
      <vt:lpstr>Times New Roman</vt:lpstr>
      <vt:lpstr>Simple Light</vt:lpstr>
      <vt:lpstr>Rétrospective</vt:lpstr>
      <vt:lpstr>Interpréteur de commandes d’usinage</vt:lpstr>
      <vt:lpstr>INTRODUCTION</vt:lpstr>
      <vt:lpstr>Présentation PowerPoint</vt:lpstr>
      <vt:lpstr>Présentation PowerPoint</vt:lpstr>
      <vt:lpstr>CRÉATION DU PROJET</vt:lpstr>
      <vt:lpstr>PLANIFICATION DU PROJET </vt:lpstr>
      <vt:lpstr>PLAN DE LA PRESENTATION</vt:lpstr>
      <vt:lpstr>Qu’est ce que l’usinage ?</vt:lpstr>
      <vt:lpstr>Les machines d’usinage à commande numérique : </vt:lpstr>
      <vt:lpstr>Qu’est ce que c’est l’usinage ?</vt:lpstr>
      <vt:lpstr>Base de connaissances en usinage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Interpréteur de commandes d’usinage</dc:title>
  <dc:creator>Tatiana PLIYA</dc:creator>
  <cp:lastModifiedBy>Profil</cp:lastModifiedBy>
  <cp:revision>26</cp:revision>
  <dcterms:modified xsi:type="dcterms:W3CDTF">2018-04-17T13:53:14Z</dcterms:modified>
</cp:coreProperties>
</file>